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7" r:id="rId5"/>
    <p:sldId id="264" r:id="rId6"/>
    <p:sldId id="266" r:id="rId7"/>
    <p:sldId id="268" r:id="rId8"/>
    <p:sldId id="269" r:id="rId9"/>
    <p:sldId id="271" r:id="rId10"/>
    <p:sldId id="272" r:id="rId11"/>
    <p:sldId id="274" r:id="rId12"/>
    <p:sldId id="275" r:id="rId13"/>
    <p:sldId id="276" r:id="rId14"/>
    <p:sldId id="279" r:id="rId15"/>
    <p:sldId id="278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B3CF"/>
    <a:srgbClr val="A2CF9D"/>
    <a:srgbClr val="919396"/>
    <a:srgbClr val="791D7E"/>
    <a:srgbClr val="B4121B"/>
    <a:srgbClr val="D9541E"/>
    <a:srgbClr val="ED8903"/>
    <a:srgbClr val="C0C0C0"/>
    <a:srgbClr val="717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 autoAdjust="0"/>
    <p:restoredTop sz="94721" autoAdjust="0"/>
  </p:normalViewPr>
  <p:slideViewPr>
    <p:cSldViewPr>
      <p:cViewPr>
        <p:scale>
          <a:sx n="90" d="100"/>
          <a:sy n="90" d="100"/>
        </p:scale>
        <p:origin x="1648" y="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5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771684-4078-8044-B934-52F8EFACA4C2}" type="doc">
      <dgm:prSet loTypeId="urn:microsoft.com/office/officeart/2005/8/layout/cycle7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0FB19A-3670-0E4B-9EDF-58D5C386FC8F}">
      <dgm:prSet phldrT="[Text]"/>
      <dgm:spPr>
        <a:gradFill rotWithShape="0">
          <a:gsLst>
            <a:gs pos="0">
              <a:schemeClr val="bg2">
                <a:lumMod val="75000"/>
              </a:schemeClr>
            </a:gs>
            <a:gs pos="80000">
              <a:schemeClr val="bg2"/>
            </a:gs>
            <a:gs pos="100000">
              <a:schemeClr val="bg2"/>
            </a:gs>
          </a:gsLst>
        </a:gradFill>
      </dgm:spPr>
      <dgm:t>
        <a:bodyPr/>
        <a:lstStyle/>
        <a:p>
          <a:r>
            <a:rPr lang="en-US" b="1" dirty="0" smtClean="0"/>
            <a:t>States</a:t>
          </a:r>
          <a:endParaRPr lang="en-US" b="1" dirty="0"/>
        </a:p>
      </dgm:t>
    </dgm:pt>
    <dgm:pt modelId="{B3088810-36D1-9F4D-9BBE-C352FF368137}" type="parTrans" cxnId="{35B189E9-9496-2B4F-8201-0BB0F13CE6D1}">
      <dgm:prSet/>
      <dgm:spPr/>
      <dgm:t>
        <a:bodyPr/>
        <a:lstStyle/>
        <a:p>
          <a:endParaRPr lang="en-US"/>
        </a:p>
      </dgm:t>
    </dgm:pt>
    <dgm:pt modelId="{36E2A401-81BD-4B43-A7B4-35B628727952}" type="sibTrans" cxnId="{35B189E9-9496-2B4F-8201-0BB0F13CE6D1}">
      <dgm:prSet/>
      <dgm:spPr/>
      <dgm:t>
        <a:bodyPr/>
        <a:lstStyle/>
        <a:p>
          <a:endParaRPr lang="en-US"/>
        </a:p>
      </dgm:t>
    </dgm:pt>
    <dgm:pt modelId="{ABE5D043-F9AE-9D47-8AB7-453D25C08548}">
      <dgm:prSet phldrT="[Text]"/>
      <dgm:spPr>
        <a:gradFill rotWithShape="0">
          <a:gsLst>
            <a:gs pos="0">
              <a:schemeClr val="accent5">
                <a:lumMod val="75000"/>
              </a:schemeClr>
            </a:gs>
            <a:gs pos="80000">
              <a:schemeClr val="accent5"/>
            </a:gs>
            <a:gs pos="100000">
              <a:schemeClr val="accent5"/>
            </a:gs>
          </a:gsLst>
        </a:gradFill>
      </dgm:spPr>
      <dgm:t>
        <a:bodyPr/>
        <a:lstStyle/>
        <a:p>
          <a:r>
            <a:rPr lang="en-US" b="1" dirty="0" smtClean="0"/>
            <a:t>Industry</a:t>
          </a:r>
          <a:endParaRPr lang="en-US" b="1" dirty="0"/>
        </a:p>
      </dgm:t>
    </dgm:pt>
    <dgm:pt modelId="{BBB2594B-E68A-BE4D-B5BA-1616F5BE6452}" type="parTrans" cxnId="{05A9DEC1-4BC4-884E-87EC-593BFD1B1C85}">
      <dgm:prSet/>
      <dgm:spPr/>
      <dgm:t>
        <a:bodyPr/>
        <a:lstStyle/>
        <a:p>
          <a:endParaRPr lang="en-US"/>
        </a:p>
      </dgm:t>
    </dgm:pt>
    <dgm:pt modelId="{151A68EC-BDF2-424F-B00E-6F03BEFD964A}" type="sibTrans" cxnId="{05A9DEC1-4BC4-884E-87EC-593BFD1B1C85}">
      <dgm:prSet/>
      <dgm:spPr/>
      <dgm:t>
        <a:bodyPr/>
        <a:lstStyle/>
        <a:p>
          <a:endParaRPr lang="en-US"/>
        </a:p>
      </dgm:t>
    </dgm:pt>
    <dgm:pt modelId="{FA5C579A-EF53-2841-A640-89A8A8C04366}">
      <dgm:prSet phldrT="[Text]"/>
      <dgm:spPr/>
      <dgm:t>
        <a:bodyPr/>
        <a:lstStyle/>
        <a:p>
          <a:r>
            <a:rPr lang="en-US" b="1" dirty="0" smtClean="0"/>
            <a:t>ISO</a:t>
          </a:r>
          <a:endParaRPr lang="en-US" b="1" dirty="0"/>
        </a:p>
      </dgm:t>
    </dgm:pt>
    <dgm:pt modelId="{C3E90AAE-E85A-C54B-A304-15D2D10F750D}" type="parTrans" cxnId="{206E3072-E96B-164A-B9D7-6333A25B2777}">
      <dgm:prSet/>
      <dgm:spPr/>
      <dgm:t>
        <a:bodyPr/>
        <a:lstStyle/>
        <a:p>
          <a:endParaRPr lang="en-US"/>
        </a:p>
      </dgm:t>
    </dgm:pt>
    <dgm:pt modelId="{135DEDC6-0330-954B-8BB4-644A4FF350F5}" type="sibTrans" cxnId="{206E3072-E96B-164A-B9D7-6333A25B2777}">
      <dgm:prSet/>
      <dgm:spPr/>
      <dgm:t>
        <a:bodyPr/>
        <a:lstStyle/>
        <a:p>
          <a:endParaRPr lang="en-US"/>
        </a:p>
      </dgm:t>
    </dgm:pt>
    <dgm:pt modelId="{44A78967-CAAC-7049-B49D-21A9DF253B67}">
      <dgm:prSet phldrT="[Text]"/>
      <dgm:spPr>
        <a:gradFill rotWithShape="0">
          <a:gsLst>
            <a:gs pos="0">
              <a:schemeClr val="bg2">
                <a:lumMod val="75000"/>
              </a:schemeClr>
            </a:gs>
            <a:gs pos="80000">
              <a:schemeClr val="bg2"/>
            </a:gs>
            <a:gs pos="100000">
              <a:schemeClr val="bg2"/>
            </a:gs>
          </a:gsLst>
        </a:gradFill>
      </dgm:spPr>
      <dgm:t>
        <a:bodyPr/>
        <a:lstStyle/>
        <a:p>
          <a:r>
            <a:rPr lang="en-US" dirty="0" smtClean="0"/>
            <a:t>Legislated policy</a:t>
          </a:r>
          <a:endParaRPr lang="en-US" dirty="0"/>
        </a:p>
      </dgm:t>
    </dgm:pt>
    <dgm:pt modelId="{6D7158A5-3854-4E45-BA31-C5AF56585E71}" type="parTrans" cxnId="{469C1F0E-3830-F448-A7A7-C4829614E727}">
      <dgm:prSet/>
      <dgm:spPr/>
      <dgm:t>
        <a:bodyPr/>
        <a:lstStyle/>
        <a:p>
          <a:endParaRPr lang="en-US"/>
        </a:p>
      </dgm:t>
    </dgm:pt>
    <dgm:pt modelId="{4CDB9E5F-4F0F-AE4C-BDC5-5F9358846674}" type="sibTrans" cxnId="{469C1F0E-3830-F448-A7A7-C4829614E727}">
      <dgm:prSet/>
      <dgm:spPr/>
      <dgm:t>
        <a:bodyPr/>
        <a:lstStyle/>
        <a:p>
          <a:endParaRPr lang="en-US"/>
        </a:p>
      </dgm:t>
    </dgm:pt>
    <dgm:pt modelId="{653891EE-D74E-DD43-9EAB-628CDE0A2225}">
      <dgm:prSet phldrT="[Text]"/>
      <dgm:spPr>
        <a:gradFill rotWithShape="0">
          <a:gsLst>
            <a:gs pos="0">
              <a:schemeClr val="bg2">
                <a:lumMod val="75000"/>
              </a:schemeClr>
            </a:gs>
            <a:gs pos="80000">
              <a:schemeClr val="bg2"/>
            </a:gs>
            <a:gs pos="100000">
              <a:schemeClr val="bg2"/>
            </a:gs>
          </a:gsLst>
        </a:gradFill>
      </dgm:spPr>
      <dgm:t>
        <a:bodyPr/>
        <a:lstStyle/>
        <a:p>
          <a:r>
            <a:rPr lang="en-US" dirty="0" smtClean="0"/>
            <a:t>Sovereignty</a:t>
          </a:r>
          <a:endParaRPr lang="en-US" dirty="0"/>
        </a:p>
      </dgm:t>
    </dgm:pt>
    <dgm:pt modelId="{3F118C5F-55D9-BC47-8841-287994011FD3}" type="parTrans" cxnId="{0F38856E-F254-A14C-83E4-1E3219BCE358}">
      <dgm:prSet/>
      <dgm:spPr/>
      <dgm:t>
        <a:bodyPr/>
        <a:lstStyle/>
        <a:p>
          <a:endParaRPr lang="en-US"/>
        </a:p>
      </dgm:t>
    </dgm:pt>
    <dgm:pt modelId="{283231EB-4B4A-6B44-8601-F7E3E998AAE4}" type="sibTrans" cxnId="{0F38856E-F254-A14C-83E4-1E3219BCE358}">
      <dgm:prSet/>
      <dgm:spPr/>
      <dgm:t>
        <a:bodyPr/>
        <a:lstStyle/>
        <a:p>
          <a:endParaRPr lang="en-US"/>
        </a:p>
      </dgm:t>
    </dgm:pt>
    <dgm:pt modelId="{68C93F6D-1C75-2146-B582-0F71F3448B8E}">
      <dgm:prSet phldrT="[Text]"/>
      <dgm:spPr>
        <a:gradFill rotWithShape="0">
          <a:gsLst>
            <a:gs pos="0">
              <a:schemeClr val="accent5">
                <a:lumMod val="75000"/>
              </a:schemeClr>
            </a:gs>
            <a:gs pos="80000">
              <a:schemeClr val="accent5"/>
            </a:gs>
            <a:gs pos="100000">
              <a:schemeClr val="accent5"/>
            </a:gs>
          </a:gsLst>
        </a:gradFill>
      </dgm:spPr>
      <dgm:t>
        <a:bodyPr/>
        <a:lstStyle/>
        <a:p>
          <a:r>
            <a:rPr lang="en-US" dirty="0" smtClean="0"/>
            <a:t>Financeable</a:t>
          </a:r>
          <a:endParaRPr lang="en-US" dirty="0"/>
        </a:p>
      </dgm:t>
    </dgm:pt>
    <dgm:pt modelId="{3A8EC961-7144-6046-9C90-2B87526200CE}" type="parTrans" cxnId="{300973B5-163C-E348-9687-52AAE9BE8FE6}">
      <dgm:prSet/>
      <dgm:spPr/>
      <dgm:t>
        <a:bodyPr/>
        <a:lstStyle/>
        <a:p>
          <a:endParaRPr lang="en-US"/>
        </a:p>
      </dgm:t>
    </dgm:pt>
    <dgm:pt modelId="{775D68B3-021F-8648-8B43-272A42F81A4C}" type="sibTrans" cxnId="{300973B5-163C-E348-9687-52AAE9BE8FE6}">
      <dgm:prSet/>
      <dgm:spPr/>
      <dgm:t>
        <a:bodyPr/>
        <a:lstStyle/>
        <a:p>
          <a:endParaRPr lang="en-US"/>
        </a:p>
      </dgm:t>
    </dgm:pt>
    <dgm:pt modelId="{0C65C24C-0D6D-DE4E-B5DD-29A8260A9022}">
      <dgm:prSet phldrT="[Text]"/>
      <dgm:spPr>
        <a:gradFill rotWithShape="0">
          <a:gsLst>
            <a:gs pos="0">
              <a:schemeClr val="accent5">
                <a:lumMod val="75000"/>
              </a:schemeClr>
            </a:gs>
            <a:gs pos="80000">
              <a:schemeClr val="accent5"/>
            </a:gs>
            <a:gs pos="100000">
              <a:schemeClr val="accent5"/>
            </a:gs>
          </a:gsLst>
        </a:gradFill>
      </dgm:spPr>
      <dgm:t>
        <a:bodyPr/>
        <a:lstStyle/>
        <a:p>
          <a:r>
            <a:rPr lang="en-US" dirty="0" smtClean="0"/>
            <a:t>Sustainable</a:t>
          </a:r>
          <a:endParaRPr lang="en-US" dirty="0"/>
        </a:p>
      </dgm:t>
    </dgm:pt>
    <dgm:pt modelId="{28C325EC-C40A-7947-8F68-1F2AC42225C5}" type="parTrans" cxnId="{C9A62AB6-B2FF-FA49-98EE-D840CC1EB043}">
      <dgm:prSet/>
      <dgm:spPr/>
      <dgm:t>
        <a:bodyPr/>
        <a:lstStyle/>
        <a:p>
          <a:endParaRPr lang="en-US"/>
        </a:p>
      </dgm:t>
    </dgm:pt>
    <dgm:pt modelId="{68243CF9-DF54-7F40-9CF5-759BB546C415}" type="sibTrans" cxnId="{C9A62AB6-B2FF-FA49-98EE-D840CC1EB043}">
      <dgm:prSet/>
      <dgm:spPr/>
      <dgm:t>
        <a:bodyPr/>
        <a:lstStyle/>
        <a:p>
          <a:endParaRPr lang="en-US"/>
        </a:p>
      </dgm:t>
    </dgm:pt>
    <dgm:pt modelId="{12A0CC78-0E06-B74E-ACCA-872AB80D22AC}">
      <dgm:prSet phldrT="[Text]"/>
      <dgm:spPr/>
      <dgm:t>
        <a:bodyPr/>
        <a:lstStyle/>
        <a:p>
          <a:r>
            <a:rPr lang="en-US" dirty="0" smtClean="0"/>
            <a:t>J&amp;R</a:t>
          </a:r>
          <a:endParaRPr lang="en-US" dirty="0"/>
        </a:p>
      </dgm:t>
    </dgm:pt>
    <dgm:pt modelId="{BBA0F114-951D-D147-A66F-16C09A02B1B7}" type="parTrans" cxnId="{E28F750F-1CBB-9A4A-98D8-27EC96752113}">
      <dgm:prSet/>
      <dgm:spPr/>
      <dgm:t>
        <a:bodyPr/>
        <a:lstStyle/>
        <a:p>
          <a:endParaRPr lang="en-US"/>
        </a:p>
      </dgm:t>
    </dgm:pt>
    <dgm:pt modelId="{CDB5F20A-8780-B94F-BD32-E9F914A15AEC}" type="sibTrans" cxnId="{E28F750F-1CBB-9A4A-98D8-27EC96752113}">
      <dgm:prSet/>
      <dgm:spPr/>
      <dgm:t>
        <a:bodyPr/>
        <a:lstStyle/>
        <a:p>
          <a:endParaRPr lang="en-US"/>
        </a:p>
      </dgm:t>
    </dgm:pt>
    <dgm:pt modelId="{AE2CF650-BC30-A447-8F29-6D08AC3C31EE}">
      <dgm:prSet phldrT="[Text]"/>
      <dgm:spPr/>
      <dgm:t>
        <a:bodyPr/>
        <a:lstStyle/>
        <a:p>
          <a:r>
            <a:rPr lang="en-US" dirty="0" smtClean="0"/>
            <a:t>Efficient</a:t>
          </a:r>
          <a:endParaRPr lang="en-US" dirty="0"/>
        </a:p>
      </dgm:t>
    </dgm:pt>
    <dgm:pt modelId="{4F40472F-F2F7-9F47-A26B-10C5A8F9421E}" type="parTrans" cxnId="{DFA924BA-958D-1E4E-94A8-B70BB12EB93F}">
      <dgm:prSet/>
      <dgm:spPr/>
      <dgm:t>
        <a:bodyPr/>
        <a:lstStyle/>
        <a:p>
          <a:endParaRPr lang="en-US"/>
        </a:p>
      </dgm:t>
    </dgm:pt>
    <dgm:pt modelId="{64280A35-9B72-994F-8525-5810C9053410}" type="sibTrans" cxnId="{DFA924BA-958D-1E4E-94A8-B70BB12EB93F}">
      <dgm:prSet/>
      <dgm:spPr/>
      <dgm:t>
        <a:bodyPr/>
        <a:lstStyle/>
        <a:p>
          <a:endParaRPr lang="en-US"/>
        </a:p>
      </dgm:t>
    </dgm:pt>
    <dgm:pt modelId="{B8E50F63-D807-6A4D-A3D4-B28D346BF882}" type="pres">
      <dgm:prSet presAssocID="{CB771684-4078-8044-B934-52F8EFACA4C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FB64EB-F95A-774C-AF65-E411E8B815C0}" type="pres">
      <dgm:prSet presAssocID="{8E0FB19A-3670-0E4B-9EDF-58D5C386FC8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468560-4C13-BE49-B6F2-32F8A5C3C2A6}" type="pres">
      <dgm:prSet presAssocID="{36E2A401-81BD-4B43-A7B4-35B62872795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CB45F22C-DE70-704B-BE0F-188533CA9F13}" type="pres">
      <dgm:prSet presAssocID="{36E2A401-81BD-4B43-A7B4-35B62872795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2A19B84-7667-A64D-985D-93D654F2A259}" type="pres">
      <dgm:prSet presAssocID="{ABE5D043-F9AE-9D47-8AB7-453D25C0854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F6605F-4DB8-7D4F-A7BB-0717266967F1}" type="pres">
      <dgm:prSet presAssocID="{151A68EC-BDF2-424F-B00E-6F03BEFD964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23C9FF9-C54A-5E44-BC58-5C66943B8637}" type="pres">
      <dgm:prSet presAssocID="{151A68EC-BDF2-424F-B00E-6F03BEFD964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D0EDA51F-D3B9-AD40-998E-48208C4938A7}" type="pres">
      <dgm:prSet presAssocID="{FA5C579A-EF53-2841-A640-89A8A8C0436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C334A0-B452-F94D-B2FB-01DFD1E4ABF1}" type="pres">
      <dgm:prSet presAssocID="{135DEDC6-0330-954B-8BB4-644A4FF350F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FFC19219-0D67-3B4C-B988-9804AABBC750}" type="pres">
      <dgm:prSet presAssocID="{135DEDC6-0330-954B-8BB4-644A4FF350F5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E24621E-0B42-D844-84E5-BBBB7829F203}" type="presOf" srcId="{151A68EC-BDF2-424F-B00E-6F03BEFD964A}" destId="{623C9FF9-C54A-5E44-BC58-5C66943B8637}" srcOrd="1" destOrd="0" presId="urn:microsoft.com/office/officeart/2005/8/layout/cycle7"/>
    <dgm:cxn modelId="{E28F750F-1CBB-9A4A-98D8-27EC96752113}" srcId="{FA5C579A-EF53-2841-A640-89A8A8C04366}" destId="{12A0CC78-0E06-B74E-ACCA-872AB80D22AC}" srcOrd="0" destOrd="0" parTransId="{BBA0F114-951D-D147-A66F-16C09A02B1B7}" sibTransId="{CDB5F20A-8780-B94F-BD32-E9F914A15AEC}"/>
    <dgm:cxn modelId="{ABA86F41-E516-7249-8FEE-86269A923B7E}" type="presOf" srcId="{36E2A401-81BD-4B43-A7B4-35B628727952}" destId="{72468560-4C13-BE49-B6F2-32F8A5C3C2A6}" srcOrd="0" destOrd="0" presId="urn:microsoft.com/office/officeart/2005/8/layout/cycle7"/>
    <dgm:cxn modelId="{F2936185-6FF9-7347-A32A-F26AB7BF524B}" type="presOf" srcId="{135DEDC6-0330-954B-8BB4-644A4FF350F5}" destId="{FFC19219-0D67-3B4C-B988-9804AABBC750}" srcOrd="1" destOrd="0" presId="urn:microsoft.com/office/officeart/2005/8/layout/cycle7"/>
    <dgm:cxn modelId="{F06D302C-9315-5240-834C-AAE6642D6CDD}" type="presOf" srcId="{CB771684-4078-8044-B934-52F8EFACA4C2}" destId="{B8E50F63-D807-6A4D-A3D4-B28D346BF882}" srcOrd="0" destOrd="0" presId="urn:microsoft.com/office/officeart/2005/8/layout/cycle7"/>
    <dgm:cxn modelId="{E421D7F2-1581-6E43-A54C-9E2FD143355E}" type="presOf" srcId="{FA5C579A-EF53-2841-A640-89A8A8C04366}" destId="{D0EDA51F-D3B9-AD40-998E-48208C4938A7}" srcOrd="0" destOrd="0" presId="urn:microsoft.com/office/officeart/2005/8/layout/cycle7"/>
    <dgm:cxn modelId="{AD0F3DA9-6671-2C42-806D-B75A6E174677}" type="presOf" srcId="{653891EE-D74E-DD43-9EAB-628CDE0A2225}" destId="{73FB64EB-F95A-774C-AF65-E411E8B815C0}" srcOrd="0" destOrd="2" presId="urn:microsoft.com/office/officeart/2005/8/layout/cycle7"/>
    <dgm:cxn modelId="{3B196A51-1EA1-3B43-BE1C-15293AE09D04}" type="presOf" srcId="{12A0CC78-0E06-B74E-ACCA-872AB80D22AC}" destId="{D0EDA51F-D3B9-AD40-998E-48208C4938A7}" srcOrd="0" destOrd="1" presId="urn:microsoft.com/office/officeart/2005/8/layout/cycle7"/>
    <dgm:cxn modelId="{C9A62AB6-B2FF-FA49-98EE-D840CC1EB043}" srcId="{ABE5D043-F9AE-9D47-8AB7-453D25C08548}" destId="{0C65C24C-0D6D-DE4E-B5DD-29A8260A9022}" srcOrd="1" destOrd="0" parTransId="{28C325EC-C40A-7947-8F68-1F2AC42225C5}" sibTransId="{68243CF9-DF54-7F40-9CF5-759BB546C415}"/>
    <dgm:cxn modelId="{469C1F0E-3830-F448-A7A7-C4829614E727}" srcId="{8E0FB19A-3670-0E4B-9EDF-58D5C386FC8F}" destId="{44A78967-CAAC-7049-B49D-21A9DF253B67}" srcOrd="0" destOrd="0" parTransId="{6D7158A5-3854-4E45-BA31-C5AF56585E71}" sibTransId="{4CDB9E5F-4F0F-AE4C-BDC5-5F9358846674}"/>
    <dgm:cxn modelId="{7FE235ED-67BB-7B49-8AB5-58B0DD212BEC}" type="presOf" srcId="{0C65C24C-0D6D-DE4E-B5DD-29A8260A9022}" destId="{F2A19B84-7667-A64D-985D-93D654F2A259}" srcOrd="0" destOrd="2" presId="urn:microsoft.com/office/officeart/2005/8/layout/cycle7"/>
    <dgm:cxn modelId="{00210BD8-CAE4-8B4E-AA1D-A227C0976ECC}" type="presOf" srcId="{68C93F6D-1C75-2146-B582-0F71F3448B8E}" destId="{F2A19B84-7667-A64D-985D-93D654F2A259}" srcOrd="0" destOrd="1" presId="urn:microsoft.com/office/officeart/2005/8/layout/cycle7"/>
    <dgm:cxn modelId="{FE1E2A81-FC53-5845-97FC-8C84AFE0019F}" type="presOf" srcId="{44A78967-CAAC-7049-B49D-21A9DF253B67}" destId="{73FB64EB-F95A-774C-AF65-E411E8B815C0}" srcOrd="0" destOrd="1" presId="urn:microsoft.com/office/officeart/2005/8/layout/cycle7"/>
    <dgm:cxn modelId="{3A941646-C472-A54C-9974-B7290B5896B8}" type="presOf" srcId="{ABE5D043-F9AE-9D47-8AB7-453D25C08548}" destId="{F2A19B84-7667-A64D-985D-93D654F2A259}" srcOrd="0" destOrd="0" presId="urn:microsoft.com/office/officeart/2005/8/layout/cycle7"/>
    <dgm:cxn modelId="{5DB1AB92-B7A3-694F-925A-B3C1AAE2947D}" type="presOf" srcId="{36E2A401-81BD-4B43-A7B4-35B628727952}" destId="{CB45F22C-DE70-704B-BE0F-188533CA9F13}" srcOrd="1" destOrd="0" presId="urn:microsoft.com/office/officeart/2005/8/layout/cycle7"/>
    <dgm:cxn modelId="{EB7A8A69-199E-5345-B82B-22DF00467B82}" type="presOf" srcId="{135DEDC6-0330-954B-8BB4-644A4FF350F5}" destId="{89C334A0-B452-F94D-B2FB-01DFD1E4ABF1}" srcOrd="0" destOrd="0" presId="urn:microsoft.com/office/officeart/2005/8/layout/cycle7"/>
    <dgm:cxn modelId="{35B189E9-9496-2B4F-8201-0BB0F13CE6D1}" srcId="{CB771684-4078-8044-B934-52F8EFACA4C2}" destId="{8E0FB19A-3670-0E4B-9EDF-58D5C386FC8F}" srcOrd="0" destOrd="0" parTransId="{B3088810-36D1-9F4D-9BBE-C352FF368137}" sibTransId="{36E2A401-81BD-4B43-A7B4-35B628727952}"/>
    <dgm:cxn modelId="{59690FDE-9AE0-FF42-BD52-DC48D10486CF}" type="presOf" srcId="{AE2CF650-BC30-A447-8F29-6D08AC3C31EE}" destId="{D0EDA51F-D3B9-AD40-998E-48208C4938A7}" srcOrd="0" destOrd="2" presId="urn:microsoft.com/office/officeart/2005/8/layout/cycle7"/>
    <dgm:cxn modelId="{206E3072-E96B-164A-B9D7-6333A25B2777}" srcId="{CB771684-4078-8044-B934-52F8EFACA4C2}" destId="{FA5C579A-EF53-2841-A640-89A8A8C04366}" srcOrd="2" destOrd="0" parTransId="{C3E90AAE-E85A-C54B-A304-15D2D10F750D}" sibTransId="{135DEDC6-0330-954B-8BB4-644A4FF350F5}"/>
    <dgm:cxn modelId="{06232335-E443-5A4C-8A65-E35C1A9FBB1F}" type="presOf" srcId="{8E0FB19A-3670-0E4B-9EDF-58D5C386FC8F}" destId="{73FB64EB-F95A-774C-AF65-E411E8B815C0}" srcOrd="0" destOrd="0" presId="urn:microsoft.com/office/officeart/2005/8/layout/cycle7"/>
    <dgm:cxn modelId="{300973B5-163C-E348-9687-52AAE9BE8FE6}" srcId="{ABE5D043-F9AE-9D47-8AB7-453D25C08548}" destId="{68C93F6D-1C75-2146-B582-0F71F3448B8E}" srcOrd="0" destOrd="0" parTransId="{3A8EC961-7144-6046-9C90-2B87526200CE}" sibTransId="{775D68B3-021F-8648-8B43-272A42F81A4C}"/>
    <dgm:cxn modelId="{0F38856E-F254-A14C-83E4-1E3219BCE358}" srcId="{8E0FB19A-3670-0E4B-9EDF-58D5C386FC8F}" destId="{653891EE-D74E-DD43-9EAB-628CDE0A2225}" srcOrd="1" destOrd="0" parTransId="{3F118C5F-55D9-BC47-8841-287994011FD3}" sibTransId="{283231EB-4B4A-6B44-8601-F7E3E998AAE4}"/>
    <dgm:cxn modelId="{865B5B99-3E35-DE46-9DFF-F12BF7D2D3D2}" type="presOf" srcId="{151A68EC-BDF2-424F-B00E-6F03BEFD964A}" destId="{88F6605F-4DB8-7D4F-A7BB-0717266967F1}" srcOrd="0" destOrd="0" presId="urn:microsoft.com/office/officeart/2005/8/layout/cycle7"/>
    <dgm:cxn modelId="{DFA924BA-958D-1E4E-94A8-B70BB12EB93F}" srcId="{FA5C579A-EF53-2841-A640-89A8A8C04366}" destId="{AE2CF650-BC30-A447-8F29-6D08AC3C31EE}" srcOrd="1" destOrd="0" parTransId="{4F40472F-F2F7-9F47-A26B-10C5A8F9421E}" sibTransId="{64280A35-9B72-994F-8525-5810C9053410}"/>
    <dgm:cxn modelId="{05A9DEC1-4BC4-884E-87EC-593BFD1B1C85}" srcId="{CB771684-4078-8044-B934-52F8EFACA4C2}" destId="{ABE5D043-F9AE-9D47-8AB7-453D25C08548}" srcOrd="1" destOrd="0" parTransId="{BBB2594B-E68A-BE4D-B5BA-1616F5BE6452}" sibTransId="{151A68EC-BDF2-424F-B00E-6F03BEFD964A}"/>
    <dgm:cxn modelId="{030AD3E0-4FEC-0C43-A320-EBDE20739624}" type="presParOf" srcId="{B8E50F63-D807-6A4D-A3D4-B28D346BF882}" destId="{73FB64EB-F95A-774C-AF65-E411E8B815C0}" srcOrd="0" destOrd="0" presId="urn:microsoft.com/office/officeart/2005/8/layout/cycle7"/>
    <dgm:cxn modelId="{8AD52AE9-B77A-1D43-B857-D66C3238E6BE}" type="presParOf" srcId="{B8E50F63-D807-6A4D-A3D4-B28D346BF882}" destId="{72468560-4C13-BE49-B6F2-32F8A5C3C2A6}" srcOrd="1" destOrd="0" presId="urn:microsoft.com/office/officeart/2005/8/layout/cycle7"/>
    <dgm:cxn modelId="{4D829AE2-BF37-3646-92AA-4E6A9C4210BD}" type="presParOf" srcId="{72468560-4C13-BE49-B6F2-32F8A5C3C2A6}" destId="{CB45F22C-DE70-704B-BE0F-188533CA9F13}" srcOrd="0" destOrd="0" presId="urn:microsoft.com/office/officeart/2005/8/layout/cycle7"/>
    <dgm:cxn modelId="{C81FCCFD-3042-A343-858C-B6ABCE98B118}" type="presParOf" srcId="{B8E50F63-D807-6A4D-A3D4-B28D346BF882}" destId="{F2A19B84-7667-A64D-985D-93D654F2A259}" srcOrd="2" destOrd="0" presId="urn:microsoft.com/office/officeart/2005/8/layout/cycle7"/>
    <dgm:cxn modelId="{7036B834-C32C-4945-824B-EF44A98CC891}" type="presParOf" srcId="{B8E50F63-D807-6A4D-A3D4-B28D346BF882}" destId="{88F6605F-4DB8-7D4F-A7BB-0717266967F1}" srcOrd="3" destOrd="0" presId="urn:microsoft.com/office/officeart/2005/8/layout/cycle7"/>
    <dgm:cxn modelId="{EE1E243B-C50D-FD4F-8B7D-4B39DE26BBEF}" type="presParOf" srcId="{88F6605F-4DB8-7D4F-A7BB-0717266967F1}" destId="{623C9FF9-C54A-5E44-BC58-5C66943B8637}" srcOrd="0" destOrd="0" presId="urn:microsoft.com/office/officeart/2005/8/layout/cycle7"/>
    <dgm:cxn modelId="{5B302808-1DB0-2A49-AB57-075A86B97607}" type="presParOf" srcId="{B8E50F63-D807-6A4D-A3D4-B28D346BF882}" destId="{D0EDA51F-D3B9-AD40-998E-48208C4938A7}" srcOrd="4" destOrd="0" presId="urn:microsoft.com/office/officeart/2005/8/layout/cycle7"/>
    <dgm:cxn modelId="{0458489B-4169-984D-BE0D-15BBDD63F2AA}" type="presParOf" srcId="{B8E50F63-D807-6A4D-A3D4-B28D346BF882}" destId="{89C334A0-B452-F94D-B2FB-01DFD1E4ABF1}" srcOrd="5" destOrd="0" presId="urn:microsoft.com/office/officeart/2005/8/layout/cycle7"/>
    <dgm:cxn modelId="{0A5C1D87-A593-C84E-9EF3-F169B3CC8A8C}" type="presParOf" srcId="{89C334A0-B452-F94D-B2FB-01DFD1E4ABF1}" destId="{FFC19219-0D67-3B4C-B988-9804AABBC75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B64EB-F95A-774C-AF65-E411E8B815C0}">
      <dsp:nvSpPr>
        <dsp:cNvPr id="0" name=""/>
        <dsp:cNvSpPr/>
      </dsp:nvSpPr>
      <dsp:spPr>
        <a:xfrm>
          <a:off x="3070026" y="135"/>
          <a:ext cx="2089546" cy="1044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80000">
              <a:schemeClr val="bg2"/>
            </a:gs>
            <a:gs pos="100000">
              <a:schemeClr val="bg2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States</a:t>
          </a:r>
          <a:endParaRPr lang="en-US" sz="20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smtClean="0"/>
            <a:t>Legislated policy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smtClean="0"/>
            <a:t>Sovereignty</a:t>
          </a:r>
          <a:endParaRPr lang="en-US" sz="1600" kern="1200" dirty="0"/>
        </a:p>
      </dsp:txBody>
      <dsp:txXfrm>
        <a:off x="3100626" y="30735"/>
        <a:ext cx="2028346" cy="983573"/>
      </dsp:txXfrm>
    </dsp:sp>
    <dsp:sp modelId="{72468560-4C13-BE49-B6F2-32F8A5C3C2A6}">
      <dsp:nvSpPr>
        <dsp:cNvPr id="0" name=""/>
        <dsp:cNvSpPr/>
      </dsp:nvSpPr>
      <dsp:spPr>
        <a:xfrm rot="3600000">
          <a:off x="4432119" y="1836464"/>
          <a:ext cx="1093690" cy="365670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541820" y="1909598"/>
        <a:ext cx="874288" cy="219402"/>
      </dsp:txXfrm>
    </dsp:sp>
    <dsp:sp modelId="{F2A19B84-7667-A64D-985D-93D654F2A259}">
      <dsp:nvSpPr>
        <dsp:cNvPr id="0" name=""/>
        <dsp:cNvSpPr/>
      </dsp:nvSpPr>
      <dsp:spPr>
        <a:xfrm>
          <a:off x="4798356" y="2993691"/>
          <a:ext cx="2089546" cy="1044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lumMod val="75000"/>
              </a:schemeClr>
            </a:gs>
            <a:gs pos="80000">
              <a:schemeClr val="accent5"/>
            </a:gs>
            <a:gs pos="100000">
              <a:schemeClr val="accent5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Industry</a:t>
          </a:r>
          <a:endParaRPr lang="en-US" sz="20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smtClean="0"/>
            <a:t>Financeable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smtClean="0"/>
            <a:t>Sustainable</a:t>
          </a:r>
          <a:endParaRPr lang="en-US" sz="1600" kern="1200" dirty="0"/>
        </a:p>
      </dsp:txBody>
      <dsp:txXfrm>
        <a:off x="4828956" y="3024291"/>
        <a:ext cx="2028346" cy="983573"/>
      </dsp:txXfrm>
    </dsp:sp>
    <dsp:sp modelId="{88F6605F-4DB8-7D4F-A7BB-0717266967F1}">
      <dsp:nvSpPr>
        <dsp:cNvPr id="0" name=""/>
        <dsp:cNvSpPr/>
      </dsp:nvSpPr>
      <dsp:spPr>
        <a:xfrm rot="10800000">
          <a:off x="3567954" y="3333242"/>
          <a:ext cx="1093690" cy="365670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3677655" y="3406376"/>
        <a:ext cx="874288" cy="219402"/>
      </dsp:txXfrm>
    </dsp:sp>
    <dsp:sp modelId="{D0EDA51F-D3B9-AD40-998E-48208C4938A7}">
      <dsp:nvSpPr>
        <dsp:cNvPr id="0" name=""/>
        <dsp:cNvSpPr/>
      </dsp:nvSpPr>
      <dsp:spPr>
        <a:xfrm>
          <a:off x="1341696" y="2993691"/>
          <a:ext cx="2089546" cy="1044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ISO</a:t>
          </a:r>
          <a:endParaRPr lang="en-US" sz="20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smtClean="0"/>
            <a:t>J&amp;R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smtClean="0"/>
            <a:t>Efficient</a:t>
          </a:r>
          <a:endParaRPr lang="en-US" sz="1600" kern="1200" dirty="0"/>
        </a:p>
      </dsp:txBody>
      <dsp:txXfrm>
        <a:off x="1372296" y="3024291"/>
        <a:ext cx="2028346" cy="983573"/>
      </dsp:txXfrm>
    </dsp:sp>
    <dsp:sp modelId="{89C334A0-B452-F94D-B2FB-01DFD1E4ABF1}">
      <dsp:nvSpPr>
        <dsp:cNvPr id="0" name=""/>
        <dsp:cNvSpPr/>
      </dsp:nvSpPr>
      <dsp:spPr>
        <a:xfrm rot="18000000">
          <a:off x="2703789" y="1836464"/>
          <a:ext cx="1093690" cy="365670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813490" y="1909598"/>
        <a:ext cx="874288" cy="219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3AF48-EBB7-1749-B243-61C3EA8B7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5E42654-8F2A-4F5A-BEF7-6C9FA135029E}" type="datetimeFigureOut">
              <a:rPr lang="en-US" smtClean="0"/>
              <a:t>5/31/17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73E34B1-D219-49A5-9B45-F5E6711BD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08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1952" y="1600200"/>
            <a:ext cx="6117336" cy="429768"/>
          </a:xfrm>
        </p:spPr>
        <p:txBody>
          <a:bodyPr anchor="t" anchorCtr="0"/>
          <a:lstStyle>
            <a:lvl1pPr algn="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1056" y="2633472"/>
            <a:ext cx="6428232" cy="393192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57200" y="685800"/>
            <a:ext cx="8229600" cy="4041648"/>
          </a:xfrm>
          <a:prstGeom prst="rect">
            <a:avLst/>
          </a:prstGeom>
          <a:noFill/>
          <a:ln w="12700">
            <a:solidFill>
              <a:srgbClr val="717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5641848" y="4462272"/>
            <a:ext cx="2414016" cy="438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576" y="4471416"/>
            <a:ext cx="2255625" cy="42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187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07781-9051-42E7-B3A7-296398EE0D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13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EAAF-052E-44C1-8CD8-E7BD0D6598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650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50792" cy="4572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182880" tIns="182880" rIns="182880" bIns="182880" anchor="ctr" anchorCtr="0"/>
          <a:lstStyle>
            <a:lvl1pPr marL="0" indent="0" algn="ctr">
              <a:spcBef>
                <a:spcPts val="300"/>
              </a:spcBef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50792" cy="3867912"/>
          </a:xfrm>
          <a:ln>
            <a:solidFill>
              <a:schemeClr val="accent4"/>
            </a:solidFill>
          </a:ln>
        </p:spPr>
        <p:txBody>
          <a:bodyPr vert="horz" lIns="137160" tIns="137160" rIns="137160" bIns="137160" rtlCol="0">
            <a:noAutofit/>
          </a:bodyPr>
          <a:lstStyle>
            <a:lvl1pPr>
              <a:defRPr lang="en-US" sz="1400" smtClean="0"/>
            </a:lvl1pPr>
            <a:lvl2pPr>
              <a:defRPr lang="en-US" sz="1200" smtClean="0"/>
            </a:lvl2pPr>
            <a:lvl3pPr>
              <a:defRPr lang="en-US" sz="1000" smtClean="0"/>
            </a:lvl3pPr>
            <a:lvl4pPr>
              <a:defRPr lang="en-US" sz="1800" smtClean="0"/>
            </a:lvl4pPr>
            <a:lvl5pPr>
              <a:defRPr lang="en-US" sz="1800" dirty="0"/>
            </a:lvl5pPr>
          </a:lstStyle>
          <a:p>
            <a:pPr marL="166688" lvl="0" indent="-166688"/>
            <a:r>
              <a:rPr lang="en-US" smtClean="0"/>
              <a:t>Click to edit Master text styles</a:t>
            </a:r>
          </a:p>
          <a:p>
            <a:pPr marL="166688" lvl="1" indent="-166688"/>
            <a:r>
              <a:rPr lang="en-US" smtClean="0"/>
              <a:t>Second level</a:t>
            </a:r>
          </a:p>
          <a:p>
            <a:pPr marL="166688" lvl="2" indent="-166688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199" y="1371600"/>
            <a:ext cx="4050792" cy="4572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182880" tIns="182880" rIns="182880" bIns="182880" rtlCol="0" anchor="ctr" anchorCtr="0">
            <a:noAutofit/>
          </a:bodyPr>
          <a:lstStyle>
            <a:lvl1pPr>
              <a:defRPr lang="en-US" sz="1400" b="0" dirty="0" smtClean="0">
                <a:solidFill>
                  <a:schemeClr val="bg1"/>
                </a:solidFill>
              </a:defRPr>
            </a:lvl1pPr>
          </a:lstStyle>
          <a:p>
            <a:pPr marL="0" lvl="0" indent="0" algn="ctr">
              <a:spcBef>
                <a:spcPts val="3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199" y="1828800"/>
            <a:ext cx="4050792" cy="3867912"/>
          </a:xfrm>
          <a:ln>
            <a:solidFill>
              <a:schemeClr val="accent4"/>
            </a:solidFill>
          </a:ln>
        </p:spPr>
        <p:txBody>
          <a:bodyPr vert="horz" lIns="137160" tIns="137160" rIns="137160" bIns="137160" rtlCol="0">
            <a:noAutofit/>
          </a:bodyPr>
          <a:lstStyle>
            <a:lvl1pPr>
              <a:defRPr lang="en-US" sz="1400" dirty="0" smtClean="0"/>
            </a:lvl1pPr>
            <a:lvl2pPr>
              <a:defRPr lang="en-US" sz="1200" dirty="0" smtClean="0"/>
            </a:lvl2pPr>
            <a:lvl3pPr>
              <a:defRPr lang="en-US" sz="1000" dirty="0" smtClean="0"/>
            </a:lvl3pPr>
          </a:lstStyle>
          <a:p>
            <a:pPr marL="166688" lvl="0" indent="-166688"/>
            <a:r>
              <a:rPr lang="en-US" smtClean="0"/>
              <a:t>Click to edit Master text styles</a:t>
            </a:r>
          </a:p>
          <a:p>
            <a:pPr marL="166688" lvl="1" indent="-166688"/>
            <a:r>
              <a:rPr lang="en-US" smtClean="0"/>
              <a:t>Second level</a:t>
            </a:r>
          </a:p>
          <a:p>
            <a:pPr marL="166688" lvl="2" indent="-166688"/>
            <a:r>
              <a:rPr lang="en-US" smtClean="0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8DFF-C594-4D48-AB58-8DB1E4242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6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8229600" cy="40233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371600"/>
            <a:ext cx="2651760" cy="4572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182880" tIns="182880" rIns="182880" bIns="182880" anchor="ctr" anchorCtr="0"/>
          <a:lstStyle>
            <a:lvl1pPr marL="0" indent="0" algn="ctr">
              <a:spcBef>
                <a:spcPts val="300"/>
              </a:spcBef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1828800"/>
            <a:ext cx="2651760" cy="3867912"/>
          </a:xfrm>
          <a:ln>
            <a:solidFill>
              <a:schemeClr val="accent4"/>
            </a:solidFill>
          </a:ln>
        </p:spPr>
        <p:txBody>
          <a:bodyPr vert="horz" lIns="137160" tIns="137160" rIns="137160" bIns="137160" rtlCol="0">
            <a:noAutofit/>
          </a:bodyPr>
          <a:lstStyle>
            <a:lvl1pPr>
              <a:defRPr lang="en-US" sz="1400" smtClean="0"/>
            </a:lvl1pPr>
            <a:lvl2pPr>
              <a:defRPr lang="en-US" sz="1200" smtClean="0"/>
            </a:lvl2pPr>
            <a:lvl3pPr>
              <a:defRPr lang="en-US" sz="1000" smtClean="0"/>
            </a:lvl3pPr>
            <a:lvl4pPr>
              <a:defRPr lang="en-US" sz="1800" smtClean="0"/>
            </a:lvl4pPr>
            <a:lvl5pPr>
              <a:defRPr lang="en-US" sz="1800" dirty="0"/>
            </a:lvl5pPr>
          </a:lstStyle>
          <a:p>
            <a:pPr marL="166688" lvl="0" indent="-166688"/>
            <a:r>
              <a:rPr lang="en-US" smtClean="0"/>
              <a:t>Click to edit Master text styles</a:t>
            </a:r>
          </a:p>
          <a:p>
            <a:pPr marL="166688" lvl="1" indent="-166688"/>
            <a:r>
              <a:rPr lang="en-US" smtClean="0"/>
              <a:t>Second level</a:t>
            </a:r>
          </a:p>
          <a:p>
            <a:pPr marL="166688" lvl="2" indent="-166688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6120" y="1371600"/>
            <a:ext cx="5440680" cy="4572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182880" tIns="182880" rIns="182880" bIns="182880" rtlCol="0" anchor="ctr" anchorCtr="0">
            <a:noAutofit/>
          </a:bodyPr>
          <a:lstStyle>
            <a:lvl1pPr>
              <a:defRPr lang="en-US" sz="1400" b="0" dirty="0" smtClean="0">
                <a:solidFill>
                  <a:schemeClr val="bg1"/>
                </a:solidFill>
              </a:defRPr>
            </a:lvl1pPr>
          </a:lstStyle>
          <a:p>
            <a:pPr marL="0" lvl="0" indent="0" algn="ctr">
              <a:spcBef>
                <a:spcPts val="3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6120" y="1828800"/>
            <a:ext cx="5440680" cy="3867912"/>
          </a:xfrm>
          <a:ln>
            <a:solidFill>
              <a:schemeClr val="accent4"/>
            </a:solidFill>
          </a:ln>
        </p:spPr>
        <p:txBody>
          <a:bodyPr vert="horz" lIns="137160" tIns="137160" rIns="137160" bIns="137160" rtlCol="0">
            <a:noAutofit/>
          </a:bodyPr>
          <a:lstStyle>
            <a:lvl1pPr>
              <a:defRPr lang="en-US" sz="1400" dirty="0" smtClean="0"/>
            </a:lvl1pPr>
            <a:lvl2pPr>
              <a:defRPr lang="en-US" sz="1200" dirty="0" smtClean="0"/>
            </a:lvl2pPr>
            <a:lvl3pPr>
              <a:defRPr lang="en-US" sz="1000" dirty="0" smtClean="0"/>
            </a:lvl3pPr>
          </a:lstStyle>
          <a:p>
            <a:pPr marL="166688" lvl="0" indent="-166688"/>
            <a:r>
              <a:rPr lang="en-US" smtClean="0"/>
              <a:t>Click to edit Master text styles</a:t>
            </a:r>
          </a:p>
          <a:p>
            <a:pPr marL="166688" lvl="1" indent="-166688"/>
            <a:r>
              <a:rPr lang="en-US" smtClean="0"/>
              <a:t>Second level</a:t>
            </a:r>
          </a:p>
          <a:p>
            <a:pPr marL="166688" lvl="2" indent="-166688"/>
            <a:r>
              <a:rPr lang="en-US" smtClean="0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7CA9-93AB-40AD-AE58-433835AB9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85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vert="horz" lIns="0" tIns="0" rIns="0" bIns="0" rtlCol="0">
            <a:noAutofit/>
          </a:bodyPr>
          <a:lstStyle>
            <a:lvl1pPr>
              <a:defRPr lang="en-US" sz="1800" dirty="0" smtClean="0"/>
            </a:lvl1pPr>
            <a:lvl2pPr>
              <a:defRPr lang="en-US" sz="1600" dirty="0" smtClean="0"/>
            </a:lvl2pPr>
            <a:lvl3pPr>
              <a:defRPr lang="en-US" sz="1400" dirty="0" smtClean="0"/>
            </a:lvl3pPr>
            <a:lvl4pPr>
              <a:defRPr sz="1200" baseline="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vert="horz" lIns="0" tIns="0" rIns="0" bIns="0" rtlCol="0">
            <a:noAutofit/>
          </a:bodyPr>
          <a:lstStyle>
            <a:lvl1pPr>
              <a:defRPr lang="en-US" sz="1800" dirty="0" smtClean="0"/>
            </a:lvl1pPr>
            <a:lvl2pPr>
              <a:defRPr lang="en-US" sz="1600" dirty="0" smtClean="0"/>
            </a:lvl2pPr>
            <a:lvl3pPr>
              <a:defRPr lang="en-US" sz="1400" dirty="0" smtClean="0"/>
            </a:lvl3pPr>
            <a:lvl4pPr>
              <a:defRPr lang="en-US" sz="1200" baseline="0" dirty="0" smtClean="0"/>
            </a:lvl4pPr>
            <a:lvl5pPr>
              <a:defRPr lang="en-US" sz="1000" dirty="0" smtClean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9357-1615-4E1E-ABD3-88E67FF5B7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420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8016-545D-4A6A-B6F9-D2BB627C18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92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D66B-D886-4E7A-A0AD-4234DD65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35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023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14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409944"/>
            <a:ext cx="283464" cy="21945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88B07781-9051-42E7-B3A7-296398EE0D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685800" y="6510528"/>
            <a:ext cx="1096454" cy="12311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r>
              <a:rPr lang="en-US" sz="800" dirty="0" smtClean="0"/>
              <a:t>Private and Confidential</a:t>
            </a:r>
            <a:endParaRPr lang="en-US" sz="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432" y="6300216"/>
            <a:ext cx="1804500" cy="33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22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3" r:id="rId4"/>
    <p:sldLayoutId id="2147483657" r:id="rId5"/>
    <p:sldLayoutId id="2147483652" r:id="rId6"/>
    <p:sldLayoutId id="2147483654" r:id="rId7"/>
    <p:sldLayoutId id="2147483655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5425" indent="-225425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31775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7575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5713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655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Accommodate or </a:t>
            </a:r>
            <a:r>
              <a:rPr lang="en-US" dirty="0"/>
              <a:t>Achieve?</a:t>
            </a:r>
            <a:br>
              <a:rPr lang="en-US" dirty="0"/>
            </a:br>
            <a:r>
              <a:rPr lang="en-US" dirty="0"/>
              <a:t> </a:t>
            </a:r>
            <a:r>
              <a:rPr lang="en-US" sz="1800" dirty="0"/>
              <a:t>Integrating Markets and Public Policy in New England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Robert Stoddard</a:t>
            </a:r>
            <a:br>
              <a:rPr lang="en-US" dirty="0" smtClean="0"/>
            </a:br>
            <a:r>
              <a:rPr lang="en-US" i="1" dirty="0" smtClean="0"/>
              <a:t>on behalf of </a:t>
            </a:r>
            <a:r>
              <a:rPr lang="en-US" dirty="0" smtClean="0"/>
              <a:t>Conservation Law Foundation</a:t>
            </a:r>
            <a:br>
              <a:rPr lang="en-US" dirty="0" smtClean="0"/>
            </a:br>
            <a:r>
              <a:rPr lang="en-US" dirty="0" err="1" smtClean="0"/>
              <a:t>Raab</a:t>
            </a:r>
            <a:r>
              <a:rPr lang="en-US" dirty="0" smtClean="0"/>
              <a:t> Associates—PJM Roundtable</a:t>
            </a:r>
            <a:br>
              <a:rPr lang="en-US" dirty="0" smtClean="0"/>
            </a:br>
            <a:r>
              <a:rPr lang="en-US" dirty="0" smtClean="0"/>
              <a:t>June 2,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4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CLIPR payments enhance opportunities for storage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7200" y="6409944"/>
            <a:ext cx="283464" cy="219456"/>
          </a:xfrm>
        </p:spPr>
        <p:txBody>
          <a:bodyPr/>
          <a:lstStyle/>
          <a:p>
            <a:fld id="{28A19357-1615-4E1E-ABD3-88E67FF5B78B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6982" y="3746461"/>
            <a:ext cx="1324234" cy="1120816"/>
          </a:xfrm>
          <a:prstGeom prst="rect">
            <a:avLst/>
          </a:prstGeom>
          <a:solidFill>
            <a:schemeClr val="accent3">
              <a:lumMod val="20000"/>
              <a:lumOff val="80000"/>
              <a:alpha val="12000"/>
            </a:schemeClr>
          </a:solidFill>
          <a:ln w="28575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20584" y="1866294"/>
            <a:ext cx="1068224" cy="3000982"/>
          </a:xfrm>
          <a:prstGeom prst="rect">
            <a:avLst/>
          </a:prstGeom>
          <a:solidFill>
            <a:srgbClr val="B0BC22">
              <a:alpha val="6000"/>
            </a:srgbClr>
          </a:solidFill>
          <a:ln w="28575" cmpd="sng">
            <a:solidFill>
              <a:srgbClr val="8A8D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20029" y="3469877"/>
            <a:ext cx="1396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Dynamic Clean Payments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45667" y="4155467"/>
            <a:ext cx="1396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Market Energy Price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1344" y="4970939"/>
            <a:ext cx="13963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accent3"/>
                </a:solidFill>
              </a:rPr>
              <a:t>Pay</a:t>
            </a:r>
            <a:r>
              <a:rPr lang="en-US" sz="1400" b="1" dirty="0" smtClean="0">
                <a:solidFill>
                  <a:schemeClr val="accent3"/>
                </a:solidFill>
              </a:rPr>
              <a:t> Energy + Dynamic Clean Price When Charging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6538" y="5064656"/>
            <a:ext cx="13963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rgbClr val="8A8D09"/>
                </a:solidFill>
              </a:rPr>
              <a:t>Earn</a:t>
            </a:r>
            <a:r>
              <a:rPr lang="en-US" sz="1400" b="1" dirty="0" smtClean="0">
                <a:solidFill>
                  <a:srgbClr val="8A8D09"/>
                </a:solidFill>
              </a:rPr>
              <a:t> Energy + Dynamic Clean Price When Discharging</a:t>
            </a:r>
            <a:endParaRPr lang="en-US" sz="1400" b="1" dirty="0">
              <a:solidFill>
                <a:srgbClr val="8A8D09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2" y="1524000"/>
            <a:ext cx="6983681" cy="3566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2131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DCEM compared to carbon pricing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 smtClean="0"/>
              <a:t>DCEM</a:t>
            </a:r>
            <a:endParaRPr lang="en-US" sz="1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600" dirty="0" smtClean="0"/>
              <a:t>Market-set price to meet </a:t>
            </a:r>
            <a:r>
              <a:rPr lang="en-US" sz="1600" i="1" dirty="0" smtClean="0"/>
              <a:t>quantity</a:t>
            </a:r>
            <a:r>
              <a:rPr lang="en-US" sz="1600" dirty="0" smtClean="0"/>
              <a:t> targets determined by states</a:t>
            </a:r>
          </a:p>
          <a:p>
            <a:r>
              <a:rPr lang="en-US" sz="1600" dirty="0" smtClean="0"/>
              <a:t>Benefits targeted narrowly on policy resources</a:t>
            </a:r>
          </a:p>
          <a:p>
            <a:pPr lvl="1"/>
            <a:r>
              <a:rPr lang="en-US" sz="1400" dirty="0" smtClean="0"/>
              <a:t>Limited cost impact, but</a:t>
            </a:r>
          </a:p>
          <a:p>
            <a:pPr lvl="1"/>
            <a:r>
              <a:rPr lang="en-US" sz="1400" dirty="0" smtClean="0"/>
              <a:t>Excludes some cost-effective carbon reduction, e.g. DR &amp; EE</a:t>
            </a:r>
          </a:p>
          <a:p>
            <a:pPr lvl="1"/>
            <a:r>
              <a:rPr lang="en-US" sz="1400" dirty="0" smtClean="0"/>
              <a:t>No impact on dispatch stack</a:t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600" dirty="0" smtClean="0"/>
              <a:t>Potential multi-year commitment aids financing</a:t>
            </a:r>
          </a:p>
          <a:p>
            <a:r>
              <a:rPr lang="en-US" sz="1600" dirty="0" smtClean="0"/>
              <a:t>Initial interest from state commissions</a:t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1600" dirty="0" smtClean="0"/>
              <a:t>Clear cost causation &amp; cost allocation</a:t>
            </a:r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600" b="1" dirty="0" smtClean="0"/>
              <a:t>Carbon Pricing</a:t>
            </a:r>
            <a:endParaRPr lang="en-US" sz="1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1600" dirty="0" smtClean="0"/>
              <a:t>Price set administratively in a FERC-approved tariff</a:t>
            </a:r>
          </a:p>
          <a:p>
            <a:r>
              <a:rPr lang="en-US" sz="1600" dirty="0" smtClean="0"/>
              <a:t>Broad impact on markets achieves carbon reduction most efficiently</a:t>
            </a:r>
          </a:p>
          <a:p>
            <a:pPr lvl="1"/>
            <a:r>
              <a:rPr lang="en-US" sz="1400" dirty="0" smtClean="0"/>
              <a:t>Higher net consumer cost</a:t>
            </a:r>
          </a:p>
          <a:p>
            <a:pPr lvl="1"/>
            <a:r>
              <a:rPr lang="en-US" sz="1400" dirty="0" smtClean="0"/>
              <a:t>Benefits flow also to low-emission units, demand-side, behind-the-meter gen</a:t>
            </a:r>
          </a:p>
          <a:p>
            <a:pPr lvl="1"/>
            <a:r>
              <a:rPr lang="en-US" sz="1400" dirty="0" smtClean="0"/>
              <a:t>Reorders supply stack (with multiple fuels)</a:t>
            </a:r>
          </a:p>
          <a:p>
            <a:r>
              <a:rPr lang="en-US" sz="1600" dirty="0" smtClean="0"/>
              <a:t>Risk of price decreases raises financing Qs</a:t>
            </a:r>
          </a:p>
          <a:p>
            <a:r>
              <a:rPr lang="en-US" sz="1600" dirty="0" smtClean="0"/>
              <a:t>States unanimously oppose carbon pricing in federal tariff</a:t>
            </a:r>
          </a:p>
          <a:p>
            <a:r>
              <a:rPr lang="en-US" sz="1600" dirty="0" smtClean="0"/>
              <a:t>Potential spill-over costs</a:t>
            </a:r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8DFF-C594-4D48-AB58-8DB1E424291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89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in New England for </a:t>
            </a:r>
            <a:br>
              <a:rPr lang="en-US" dirty="0" smtClean="0"/>
            </a:br>
            <a:r>
              <a:rPr lang="en-US" dirty="0" smtClean="0"/>
              <a:t>Dynamic Clean Energy Market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DFF-C594-4D48-AB58-8DB1E424291C}" type="slidenum">
              <a:rPr lang="en-US" smtClean="0"/>
              <a:t>12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Technical evaluation by states’ consultant</a:t>
            </a:r>
          </a:p>
          <a:p>
            <a:r>
              <a:rPr lang="en-US" dirty="0" smtClean="0"/>
              <a:t>Further development by IMAPP sub-groups</a:t>
            </a:r>
          </a:p>
          <a:p>
            <a:r>
              <a:rPr lang="en-US" dirty="0" smtClean="0"/>
              <a:t>Tariff development by Markets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39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Disconnects between RTO markets and state policy goals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DFF-C594-4D48-AB58-8DB1E424291C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RTO markets are </a:t>
            </a:r>
            <a:r>
              <a:rPr lang="en-US" i="1" dirty="0" smtClean="0"/>
              <a:t>narrowly </a:t>
            </a:r>
            <a:r>
              <a:rPr lang="en-US" dirty="0" smtClean="0"/>
              <a:t>efficient</a:t>
            </a:r>
          </a:p>
          <a:p>
            <a:pPr lvl="1"/>
            <a:r>
              <a:rPr lang="en-US" dirty="0" smtClean="0"/>
              <a:t>Achieve reliability goals</a:t>
            </a:r>
          </a:p>
          <a:p>
            <a:pPr lvl="1"/>
            <a:r>
              <a:rPr lang="en-US" dirty="0" smtClean="0"/>
              <a:t>At least cost</a:t>
            </a:r>
          </a:p>
          <a:p>
            <a:r>
              <a:rPr lang="en-US" dirty="0" smtClean="0"/>
              <a:t>Disconnect when state policies have:</a:t>
            </a:r>
          </a:p>
          <a:p>
            <a:pPr lvl="1"/>
            <a:r>
              <a:rPr lang="en-US" dirty="0" smtClean="0"/>
              <a:t>Broader goals</a:t>
            </a:r>
          </a:p>
          <a:p>
            <a:pPr lvl="1"/>
            <a:r>
              <a:rPr lang="en-US" dirty="0" smtClean="0"/>
              <a:t>Broader cost metrics</a:t>
            </a:r>
          </a:p>
          <a:p>
            <a:r>
              <a:rPr lang="en-US" dirty="0" smtClean="0"/>
              <a:t>Many goals have been brought into the markets by pricing</a:t>
            </a:r>
          </a:p>
          <a:p>
            <a:pPr lvl="1"/>
            <a:r>
              <a:rPr lang="en-US" dirty="0" smtClean="0"/>
              <a:t>SO</a:t>
            </a:r>
            <a:r>
              <a:rPr lang="en-US" baseline="-25000" dirty="0" smtClean="0"/>
              <a:t>2</a:t>
            </a:r>
            <a:r>
              <a:rPr lang="en-US" dirty="0" smtClean="0"/>
              <a:t>, NO</a:t>
            </a:r>
            <a:r>
              <a:rPr lang="en-US" baseline="-25000" dirty="0" smtClean="0"/>
              <a:t>X</a:t>
            </a:r>
            <a:r>
              <a:rPr lang="en-US" dirty="0" smtClean="0"/>
              <a:t> attainment</a:t>
            </a:r>
          </a:p>
          <a:p>
            <a:r>
              <a:rPr lang="en-US" dirty="0" smtClean="0"/>
              <a:t>But mixed success with other goals</a:t>
            </a:r>
          </a:p>
          <a:p>
            <a:pPr lvl="1"/>
            <a:r>
              <a:rPr lang="en-US" dirty="0" smtClean="0"/>
              <a:t>RECs to attain RPS</a:t>
            </a:r>
          </a:p>
          <a:p>
            <a:pPr lvl="1"/>
            <a:r>
              <a:rPr lang="en-US" dirty="0" smtClean="0"/>
              <a:t>RGGI to attain CO</a:t>
            </a:r>
            <a:r>
              <a:rPr lang="en-US" baseline="-25000" dirty="0" smtClean="0"/>
              <a:t>2</a:t>
            </a:r>
            <a:r>
              <a:rPr lang="en-US" dirty="0" smtClean="0"/>
              <a:t> goals</a:t>
            </a:r>
          </a:p>
        </p:txBody>
      </p:sp>
    </p:spTree>
    <p:extLst>
      <p:ext uri="{BB962C8B-B14F-4D97-AF65-F5344CB8AC3E}">
        <p14:creationId xmlns:p14="http://schemas.microsoft.com/office/powerpoint/2010/main" val="2090667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Achieving state policies is critical to market health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sz="1800" b="1" dirty="0" smtClean="0"/>
              <a:t>Vicious Circle</a:t>
            </a:r>
            <a:endParaRPr lang="en-US" sz="1800" b="1" dirty="0"/>
          </a:p>
        </p:txBody>
      </p:sp>
      <p:grpSp>
        <p:nvGrpSpPr>
          <p:cNvPr id="21" name="Group 20"/>
          <p:cNvGrpSpPr/>
          <p:nvPr/>
        </p:nvGrpSpPr>
        <p:grpSpPr>
          <a:xfrm>
            <a:off x="548311" y="1998323"/>
            <a:ext cx="3869077" cy="3869077"/>
            <a:chOff x="548311" y="1827837"/>
            <a:chExt cx="3869077" cy="3869077"/>
          </a:xfrm>
        </p:grpSpPr>
        <p:sp>
          <p:nvSpPr>
            <p:cNvPr id="13" name="Freeform 12"/>
            <p:cNvSpPr/>
            <p:nvPr/>
          </p:nvSpPr>
          <p:spPr>
            <a:xfrm>
              <a:off x="2961846" y="1914481"/>
              <a:ext cx="1368896" cy="1368896"/>
            </a:xfrm>
            <a:custGeom>
              <a:avLst/>
              <a:gdLst>
                <a:gd name="connsiteX0" fmla="*/ 0 w 1368896"/>
                <a:gd name="connsiteY0" fmla="*/ 0 h 1368896"/>
                <a:gd name="connsiteX1" fmla="*/ 1368896 w 1368896"/>
                <a:gd name="connsiteY1" fmla="*/ 0 h 1368896"/>
                <a:gd name="connsiteX2" fmla="*/ 1368896 w 1368896"/>
                <a:gd name="connsiteY2" fmla="*/ 1368896 h 1368896"/>
                <a:gd name="connsiteX3" fmla="*/ 0 w 1368896"/>
                <a:gd name="connsiteY3" fmla="*/ 1368896 h 1368896"/>
                <a:gd name="connsiteX4" fmla="*/ 0 w 1368896"/>
                <a:gd name="connsiteY4" fmla="*/ 0 h 1368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8896" h="1368896">
                  <a:moveTo>
                    <a:pt x="0" y="0"/>
                  </a:moveTo>
                  <a:lnTo>
                    <a:pt x="1368896" y="0"/>
                  </a:lnTo>
                  <a:lnTo>
                    <a:pt x="1368896" y="1368896"/>
                  </a:lnTo>
                  <a:lnTo>
                    <a:pt x="0" y="13688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States achieve outside of markets</a:t>
              </a:r>
              <a:endParaRPr lang="en-US" sz="2000" kern="1200" dirty="0"/>
            </a:p>
          </p:txBody>
        </p:sp>
        <p:sp>
          <p:nvSpPr>
            <p:cNvPr id="14" name="Circular Arrow 13"/>
            <p:cNvSpPr/>
            <p:nvPr/>
          </p:nvSpPr>
          <p:spPr>
            <a:xfrm>
              <a:off x="548311" y="1827837"/>
              <a:ext cx="3869077" cy="3869077"/>
            </a:xfrm>
            <a:prstGeom prst="circularArrow">
              <a:avLst>
                <a:gd name="adj1" fmla="val 6899"/>
                <a:gd name="adj2" fmla="val 465124"/>
                <a:gd name="adj3" fmla="val 550377"/>
                <a:gd name="adj4" fmla="val 20584500"/>
                <a:gd name="adj5" fmla="val 8049"/>
              </a:avLst>
            </a:prstGeom>
            <a:gradFill>
              <a:gsLst>
                <a:gs pos="0">
                  <a:schemeClr val="bg2"/>
                </a:gs>
                <a:gs pos="80000">
                  <a:schemeClr val="bg2">
                    <a:lumMod val="60000"/>
                    <a:lumOff val="40000"/>
                  </a:schemeClr>
                </a:gs>
                <a:gs pos="100000">
                  <a:schemeClr val="bg2"/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2961846" y="4241371"/>
              <a:ext cx="1368896" cy="1368896"/>
            </a:xfrm>
            <a:custGeom>
              <a:avLst/>
              <a:gdLst>
                <a:gd name="connsiteX0" fmla="*/ 0 w 1368896"/>
                <a:gd name="connsiteY0" fmla="*/ 0 h 1368896"/>
                <a:gd name="connsiteX1" fmla="*/ 1368896 w 1368896"/>
                <a:gd name="connsiteY1" fmla="*/ 0 h 1368896"/>
                <a:gd name="connsiteX2" fmla="*/ 1368896 w 1368896"/>
                <a:gd name="connsiteY2" fmla="*/ 1368896 h 1368896"/>
                <a:gd name="connsiteX3" fmla="*/ 0 w 1368896"/>
                <a:gd name="connsiteY3" fmla="*/ 1368896 h 1368896"/>
                <a:gd name="connsiteX4" fmla="*/ 0 w 1368896"/>
                <a:gd name="connsiteY4" fmla="*/ 0 h 1368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8896" h="1368896">
                  <a:moveTo>
                    <a:pt x="0" y="0"/>
                  </a:moveTo>
                  <a:lnTo>
                    <a:pt x="1368896" y="0"/>
                  </a:lnTo>
                  <a:lnTo>
                    <a:pt x="1368896" y="1368896"/>
                  </a:lnTo>
                  <a:lnTo>
                    <a:pt x="0" y="13688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RTO markets weakened</a:t>
              </a:r>
              <a:endParaRPr lang="en-US" sz="2000" kern="1200" dirty="0"/>
            </a:p>
          </p:txBody>
        </p:sp>
        <p:sp>
          <p:nvSpPr>
            <p:cNvPr id="16" name="Circular Arrow 15"/>
            <p:cNvSpPr/>
            <p:nvPr/>
          </p:nvSpPr>
          <p:spPr>
            <a:xfrm>
              <a:off x="548311" y="1827837"/>
              <a:ext cx="3869077" cy="3869077"/>
            </a:xfrm>
            <a:prstGeom prst="circularArrow">
              <a:avLst>
                <a:gd name="adj1" fmla="val 6899"/>
                <a:gd name="adj2" fmla="val 465124"/>
                <a:gd name="adj3" fmla="val 5950377"/>
                <a:gd name="adj4" fmla="val 4384500"/>
                <a:gd name="adj5" fmla="val 8049"/>
              </a:avLst>
            </a:prstGeom>
            <a:no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634956" y="4241371"/>
              <a:ext cx="1368896" cy="1368896"/>
            </a:xfrm>
            <a:custGeom>
              <a:avLst/>
              <a:gdLst>
                <a:gd name="connsiteX0" fmla="*/ 0 w 1368896"/>
                <a:gd name="connsiteY0" fmla="*/ 0 h 1368896"/>
                <a:gd name="connsiteX1" fmla="*/ 1368896 w 1368896"/>
                <a:gd name="connsiteY1" fmla="*/ 0 h 1368896"/>
                <a:gd name="connsiteX2" fmla="*/ 1368896 w 1368896"/>
                <a:gd name="connsiteY2" fmla="*/ 1368896 h 1368896"/>
                <a:gd name="connsiteX3" fmla="*/ 0 w 1368896"/>
                <a:gd name="connsiteY3" fmla="*/ 1368896 h 1368896"/>
                <a:gd name="connsiteX4" fmla="*/ 0 w 1368896"/>
                <a:gd name="connsiteY4" fmla="*/ 0 h 1368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8896" h="1368896">
                  <a:moveTo>
                    <a:pt x="0" y="0"/>
                  </a:moveTo>
                  <a:lnTo>
                    <a:pt x="1368896" y="0"/>
                  </a:lnTo>
                  <a:lnTo>
                    <a:pt x="1368896" y="1368896"/>
                  </a:lnTo>
                  <a:lnTo>
                    <a:pt x="0" y="13688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Narrow RTO metrics</a:t>
              </a:r>
              <a:endParaRPr lang="en-US" sz="2000" kern="1200" dirty="0"/>
            </a:p>
          </p:txBody>
        </p:sp>
        <p:sp>
          <p:nvSpPr>
            <p:cNvPr id="18" name="Circular Arrow 17"/>
            <p:cNvSpPr/>
            <p:nvPr/>
          </p:nvSpPr>
          <p:spPr>
            <a:xfrm>
              <a:off x="548311" y="1827837"/>
              <a:ext cx="3869077" cy="3869077"/>
            </a:xfrm>
            <a:prstGeom prst="circularArrow">
              <a:avLst>
                <a:gd name="adj1" fmla="val 6899"/>
                <a:gd name="adj2" fmla="val 465124"/>
                <a:gd name="adj3" fmla="val 11350377"/>
                <a:gd name="adj4" fmla="val 9784500"/>
                <a:gd name="adj5" fmla="val 8049"/>
              </a:avLst>
            </a:prstGeom>
            <a:gradFill>
              <a:gsLst>
                <a:gs pos="0">
                  <a:schemeClr val="bg2"/>
                </a:gs>
                <a:gs pos="80000">
                  <a:schemeClr val="bg2">
                    <a:lumMod val="60000"/>
                    <a:lumOff val="40000"/>
                  </a:schemeClr>
                </a:gs>
                <a:gs pos="100000">
                  <a:schemeClr val="bg2"/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Freeform 18"/>
            <p:cNvSpPr/>
            <p:nvPr/>
          </p:nvSpPr>
          <p:spPr>
            <a:xfrm>
              <a:off x="634956" y="1914481"/>
              <a:ext cx="1368896" cy="1368896"/>
            </a:xfrm>
            <a:custGeom>
              <a:avLst/>
              <a:gdLst>
                <a:gd name="connsiteX0" fmla="*/ 0 w 1368896"/>
                <a:gd name="connsiteY0" fmla="*/ 0 h 1368896"/>
                <a:gd name="connsiteX1" fmla="*/ 1368896 w 1368896"/>
                <a:gd name="connsiteY1" fmla="*/ 0 h 1368896"/>
                <a:gd name="connsiteX2" fmla="*/ 1368896 w 1368896"/>
                <a:gd name="connsiteY2" fmla="*/ 1368896 h 1368896"/>
                <a:gd name="connsiteX3" fmla="*/ 0 w 1368896"/>
                <a:gd name="connsiteY3" fmla="*/ 1368896 h 1368896"/>
                <a:gd name="connsiteX4" fmla="*/ 0 w 1368896"/>
                <a:gd name="connsiteY4" fmla="*/ 0 h 1368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8896" h="1368896">
                  <a:moveTo>
                    <a:pt x="0" y="0"/>
                  </a:moveTo>
                  <a:lnTo>
                    <a:pt x="1368896" y="0"/>
                  </a:lnTo>
                  <a:lnTo>
                    <a:pt x="1368896" y="1368896"/>
                  </a:lnTo>
                  <a:lnTo>
                    <a:pt x="0" y="13688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Markets fail to achieve state policies</a:t>
              </a:r>
              <a:endParaRPr lang="en-US" sz="2000" kern="1200" dirty="0"/>
            </a:p>
          </p:txBody>
        </p:sp>
        <p:sp>
          <p:nvSpPr>
            <p:cNvPr id="20" name="Circular Arrow 19"/>
            <p:cNvSpPr/>
            <p:nvPr/>
          </p:nvSpPr>
          <p:spPr>
            <a:xfrm>
              <a:off x="548311" y="1827837"/>
              <a:ext cx="3869077" cy="3869077"/>
            </a:xfrm>
            <a:prstGeom prst="circularArrow">
              <a:avLst>
                <a:gd name="adj1" fmla="val 6899"/>
                <a:gd name="adj2" fmla="val 465124"/>
                <a:gd name="adj3" fmla="val 16750377"/>
                <a:gd name="adj4" fmla="val 15184500"/>
                <a:gd name="adj5" fmla="val 8049"/>
              </a:avLst>
            </a:prstGeom>
            <a:gradFill>
              <a:gsLst>
                <a:gs pos="0">
                  <a:schemeClr val="bg2"/>
                </a:gs>
                <a:gs pos="80000">
                  <a:schemeClr val="bg2">
                    <a:lumMod val="60000"/>
                    <a:lumOff val="40000"/>
                  </a:schemeClr>
                </a:gs>
                <a:gs pos="100000">
                  <a:schemeClr val="bg2"/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800" b="1" dirty="0" smtClean="0"/>
              <a:t>Virtuous Circle</a:t>
            </a:r>
            <a:endParaRPr lang="en-US" sz="1800" b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4739311" y="1998323"/>
            <a:ext cx="3869077" cy="3869077"/>
            <a:chOff x="4739311" y="1827837"/>
            <a:chExt cx="3869077" cy="3869077"/>
          </a:xfrm>
        </p:grpSpPr>
        <p:sp>
          <p:nvSpPr>
            <p:cNvPr id="23" name="Freeform 22"/>
            <p:cNvSpPr/>
            <p:nvPr/>
          </p:nvSpPr>
          <p:spPr>
            <a:xfrm>
              <a:off x="7152846" y="1914481"/>
              <a:ext cx="1368896" cy="1368896"/>
            </a:xfrm>
            <a:custGeom>
              <a:avLst/>
              <a:gdLst>
                <a:gd name="connsiteX0" fmla="*/ 0 w 1368896"/>
                <a:gd name="connsiteY0" fmla="*/ 0 h 1368896"/>
                <a:gd name="connsiteX1" fmla="*/ 1368896 w 1368896"/>
                <a:gd name="connsiteY1" fmla="*/ 0 h 1368896"/>
                <a:gd name="connsiteX2" fmla="*/ 1368896 w 1368896"/>
                <a:gd name="connsiteY2" fmla="*/ 1368896 h 1368896"/>
                <a:gd name="connsiteX3" fmla="*/ 0 w 1368896"/>
                <a:gd name="connsiteY3" fmla="*/ 1368896 h 1368896"/>
                <a:gd name="connsiteX4" fmla="*/ 0 w 1368896"/>
                <a:gd name="connsiteY4" fmla="*/ 0 h 1368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8896" h="1368896">
                  <a:moveTo>
                    <a:pt x="0" y="0"/>
                  </a:moveTo>
                  <a:lnTo>
                    <a:pt x="1368896" y="0"/>
                  </a:lnTo>
                  <a:lnTo>
                    <a:pt x="1368896" y="1368896"/>
                  </a:lnTo>
                  <a:lnTo>
                    <a:pt x="0" y="13688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States work mostly within markets</a:t>
              </a:r>
              <a:endParaRPr lang="en-US" sz="2000" kern="1200" dirty="0"/>
            </a:p>
          </p:txBody>
        </p:sp>
        <p:sp>
          <p:nvSpPr>
            <p:cNvPr id="24" name="Circular Arrow 23"/>
            <p:cNvSpPr/>
            <p:nvPr/>
          </p:nvSpPr>
          <p:spPr>
            <a:xfrm>
              <a:off x="4739311" y="1827837"/>
              <a:ext cx="3869077" cy="3869077"/>
            </a:xfrm>
            <a:prstGeom prst="circularArrow">
              <a:avLst>
                <a:gd name="adj1" fmla="val 6899"/>
                <a:gd name="adj2" fmla="val 465124"/>
                <a:gd name="adj3" fmla="val 550377"/>
                <a:gd name="adj4" fmla="val 20584500"/>
                <a:gd name="adj5" fmla="val 8049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7152846" y="4241371"/>
              <a:ext cx="1368896" cy="1368896"/>
            </a:xfrm>
            <a:custGeom>
              <a:avLst/>
              <a:gdLst>
                <a:gd name="connsiteX0" fmla="*/ 0 w 1368896"/>
                <a:gd name="connsiteY0" fmla="*/ 0 h 1368896"/>
                <a:gd name="connsiteX1" fmla="*/ 1368896 w 1368896"/>
                <a:gd name="connsiteY1" fmla="*/ 0 h 1368896"/>
                <a:gd name="connsiteX2" fmla="*/ 1368896 w 1368896"/>
                <a:gd name="connsiteY2" fmla="*/ 1368896 h 1368896"/>
                <a:gd name="connsiteX3" fmla="*/ 0 w 1368896"/>
                <a:gd name="connsiteY3" fmla="*/ 1368896 h 1368896"/>
                <a:gd name="connsiteX4" fmla="*/ 0 w 1368896"/>
                <a:gd name="connsiteY4" fmla="*/ 0 h 1368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8896" h="1368896">
                  <a:moveTo>
                    <a:pt x="0" y="0"/>
                  </a:moveTo>
                  <a:lnTo>
                    <a:pt x="1368896" y="0"/>
                  </a:lnTo>
                  <a:lnTo>
                    <a:pt x="1368896" y="1368896"/>
                  </a:lnTo>
                  <a:lnTo>
                    <a:pt x="0" y="13688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smtClean="0"/>
                <a:t>Robust RTO markets</a:t>
              </a:r>
              <a:endParaRPr lang="en-US" sz="2000" kern="1200" dirty="0"/>
            </a:p>
          </p:txBody>
        </p:sp>
        <p:sp>
          <p:nvSpPr>
            <p:cNvPr id="26" name="Circular Arrow 25"/>
            <p:cNvSpPr/>
            <p:nvPr/>
          </p:nvSpPr>
          <p:spPr>
            <a:xfrm>
              <a:off x="4739311" y="1827837"/>
              <a:ext cx="3869077" cy="3869077"/>
            </a:xfrm>
            <a:prstGeom prst="circularArrow">
              <a:avLst>
                <a:gd name="adj1" fmla="val 6899"/>
                <a:gd name="adj2" fmla="val 465124"/>
                <a:gd name="adj3" fmla="val 5950377"/>
                <a:gd name="adj4" fmla="val 4384500"/>
                <a:gd name="adj5" fmla="val 8049"/>
              </a:avLst>
            </a:prstGeom>
            <a:no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Freeform 26"/>
            <p:cNvSpPr/>
            <p:nvPr/>
          </p:nvSpPr>
          <p:spPr>
            <a:xfrm>
              <a:off x="4825956" y="4241371"/>
              <a:ext cx="1368896" cy="1368896"/>
            </a:xfrm>
            <a:custGeom>
              <a:avLst/>
              <a:gdLst>
                <a:gd name="connsiteX0" fmla="*/ 0 w 1368896"/>
                <a:gd name="connsiteY0" fmla="*/ 0 h 1368896"/>
                <a:gd name="connsiteX1" fmla="*/ 1368896 w 1368896"/>
                <a:gd name="connsiteY1" fmla="*/ 0 h 1368896"/>
                <a:gd name="connsiteX2" fmla="*/ 1368896 w 1368896"/>
                <a:gd name="connsiteY2" fmla="*/ 1368896 h 1368896"/>
                <a:gd name="connsiteX3" fmla="*/ 0 w 1368896"/>
                <a:gd name="connsiteY3" fmla="*/ 1368896 h 1368896"/>
                <a:gd name="connsiteX4" fmla="*/ 0 w 1368896"/>
                <a:gd name="connsiteY4" fmla="*/ 0 h 1368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8896" h="1368896">
                  <a:moveTo>
                    <a:pt x="0" y="0"/>
                  </a:moveTo>
                  <a:lnTo>
                    <a:pt x="1368896" y="0"/>
                  </a:lnTo>
                  <a:lnTo>
                    <a:pt x="1368896" y="1368896"/>
                  </a:lnTo>
                  <a:lnTo>
                    <a:pt x="0" y="13688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Robust RTO metrics</a:t>
              </a:r>
              <a:endParaRPr lang="en-US" sz="2000" kern="1200" dirty="0"/>
            </a:p>
          </p:txBody>
        </p:sp>
        <p:sp>
          <p:nvSpPr>
            <p:cNvPr id="28" name="Circular Arrow 27"/>
            <p:cNvSpPr/>
            <p:nvPr/>
          </p:nvSpPr>
          <p:spPr>
            <a:xfrm>
              <a:off x="4739311" y="1827837"/>
              <a:ext cx="3869077" cy="3869077"/>
            </a:xfrm>
            <a:prstGeom prst="circularArrow">
              <a:avLst>
                <a:gd name="adj1" fmla="val 6899"/>
                <a:gd name="adj2" fmla="val 465124"/>
                <a:gd name="adj3" fmla="val 11350377"/>
                <a:gd name="adj4" fmla="val 9784500"/>
                <a:gd name="adj5" fmla="val 8049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4825956" y="1914481"/>
              <a:ext cx="1368896" cy="1368896"/>
            </a:xfrm>
            <a:custGeom>
              <a:avLst/>
              <a:gdLst>
                <a:gd name="connsiteX0" fmla="*/ 0 w 1368896"/>
                <a:gd name="connsiteY0" fmla="*/ 0 h 1368896"/>
                <a:gd name="connsiteX1" fmla="*/ 1368896 w 1368896"/>
                <a:gd name="connsiteY1" fmla="*/ 0 h 1368896"/>
                <a:gd name="connsiteX2" fmla="*/ 1368896 w 1368896"/>
                <a:gd name="connsiteY2" fmla="*/ 1368896 h 1368896"/>
                <a:gd name="connsiteX3" fmla="*/ 0 w 1368896"/>
                <a:gd name="connsiteY3" fmla="*/ 1368896 h 1368896"/>
                <a:gd name="connsiteX4" fmla="*/ 0 w 1368896"/>
                <a:gd name="connsiteY4" fmla="*/ 0 h 1368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8896" h="1368896">
                  <a:moveTo>
                    <a:pt x="0" y="0"/>
                  </a:moveTo>
                  <a:lnTo>
                    <a:pt x="1368896" y="0"/>
                  </a:lnTo>
                  <a:lnTo>
                    <a:pt x="1368896" y="1368896"/>
                  </a:lnTo>
                  <a:lnTo>
                    <a:pt x="0" y="13688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Markets achieve state policies</a:t>
              </a:r>
              <a:endParaRPr lang="en-US" sz="2000" kern="1200" dirty="0"/>
            </a:p>
          </p:txBody>
        </p:sp>
        <p:sp>
          <p:nvSpPr>
            <p:cNvPr id="30" name="Circular Arrow 29"/>
            <p:cNvSpPr/>
            <p:nvPr/>
          </p:nvSpPr>
          <p:spPr>
            <a:xfrm>
              <a:off x="4739311" y="1827837"/>
              <a:ext cx="3869077" cy="3869077"/>
            </a:xfrm>
            <a:prstGeom prst="circularArrow">
              <a:avLst>
                <a:gd name="adj1" fmla="val 6899"/>
                <a:gd name="adj2" fmla="val 465124"/>
                <a:gd name="adj3" fmla="val 16750377"/>
                <a:gd name="adj4" fmla="val 15184500"/>
                <a:gd name="adj5" fmla="val 8049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EAAF-052E-44C1-8CD8-E7BD0D65986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37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NEPOOL IMAPP Process</a:t>
            </a:r>
            <a:br>
              <a:rPr lang="en-US" dirty="0" smtClean="0"/>
            </a:br>
            <a:r>
              <a:rPr lang="en-US" i="1" dirty="0" smtClean="0"/>
              <a:t>Integrating Markets and Public Policy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DFF-C594-4D48-AB58-8DB1E424291C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Year-long stakeholder process</a:t>
            </a:r>
          </a:p>
          <a:p>
            <a:pPr lvl="1"/>
            <a:r>
              <a:rPr lang="en-US" dirty="0" smtClean="0"/>
              <a:t>Traditional NEPOOL stakeholders</a:t>
            </a:r>
          </a:p>
          <a:p>
            <a:pPr lvl="1"/>
            <a:r>
              <a:rPr lang="en-US" dirty="0" smtClean="0"/>
              <a:t>Plus state commissions</a:t>
            </a:r>
          </a:p>
          <a:p>
            <a:r>
              <a:rPr lang="en-US" dirty="0" smtClean="0"/>
              <a:t>Solutions sorting into two broad categories:</a:t>
            </a:r>
          </a:p>
          <a:p>
            <a:pPr lvl="1"/>
            <a:r>
              <a:rPr lang="en-US" i="1" dirty="0" smtClean="0"/>
              <a:t>Accommodate:</a:t>
            </a:r>
            <a:r>
              <a:rPr lang="en-US" dirty="0" smtClean="0"/>
              <a:t> moderate impact of state action on market prices</a:t>
            </a:r>
          </a:p>
          <a:p>
            <a:pPr lvl="2"/>
            <a:r>
              <a:rPr lang="en-US" dirty="0" smtClean="0"/>
              <a:t>Short-term priority</a:t>
            </a:r>
          </a:p>
          <a:p>
            <a:pPr lvl="1"/>
            <a:r>
              <a:rPr lang="en-US" i="1" dirty="0" smtClean="0"/>
              <a:t>Achieve: </a:t>
            </a:r>
            <a:r>
              <a:rPr lang="en-US" dirty="0" smtClean="0"/>
              <a:t>minimize need for state actions outside of ISO markets</a:t>
            </a:r>
          </a:p>
          <a:p>
            <a:pPr lvl="2"/>
            <a:r>
              <a:rPr lang="en-US" dirty="0" smtClean="0"/>
              <a:t>Long-term goal</a:t>
            </a:r>
          </a:p>
          <a:p>
            <a:endParaRPr lang="en-US" i="1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0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ISO-NE’s “Accommodate” solution: CASPR</a:t>
            </a:r>
            <a:br>
              <a:rPr lang="en-US" dirty="0" smtClean="0"/>
            </a:br>
            <a:r>
              <a:rPr lang="en-US" sz="2000" i="1" dirty="0" smtClean="0"/>
              <a:t>Competitive </a:t>
            </a:r>
            <a:r>
              <a:rPr lang="en-US" sz="2000" i="1" dirty="0"/>
              <a:t>Auctions with Subsidized Policy Resources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07781-9051-42E7-B3A7-296398EE0D6C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CASPR design balances four objectives:</a:t>
            </a:r>
          </a:p>
          <a:p>
            <a:pPr marL="681038" lvl="1" indent="-342900">
              <a:buFont typeface="+mj-lt"/>
              <a:buAutoNum type="arabicPeriod"/>
            </a:pPr>
            <a:r>
              <a:rPr lang="en-US" b="1" dirty="0" smtClean="0"/>
              <a:t>Competitive capacity pricing </a:t>
            </a:r>
            <a:r>
              <a:rPr lang="mr-IN" dirty="0" smtClean="0"/>
              <a:t>–</a:t>
            </a:r>
            <a:r>
              <a:rPr lang="en-US" dirty="0" smtClean="0"/>
              <a:t> minimize price suppressive effect of subsidized policy resources</a:t>
            </a:r>
          </a:p>
          <a:p>
            <a:pPr marL="681038" lvl="1" indent="-342900">
              <a:buFont typeface="+mj-lt"/>
              <a:buAutoNum type="arabicPeriod"/>
            </a:pPr>
            <a:r>
              <a:rPr lang="en-US" b="1" dirty="0" smtClean="0"/>
              <a:t>Accommodate entry of subsidized policy resources </a:t>
            </a:r>
            <a:r>
              <a:rPr lang="mr-IN" dirty="0" smtClean="0"/>
              <a:t>–</a:t>
            </a:r>
            <a:r>
              <a:rPr lang="en-US" dirty="0" smtClean="0"/>
              <a:t> minimize investment in duplicative capacity resources</a:t>
            </a:r>
          </a:p>
          <a:p>
            <a:pPr marL="681038" lvl="1" indent="-342900">
              <a:buFont typeface="+mj-lt"/>
              <a:buAutoNum type="arabicPeriod"/>
            </a:pPr>
            <a:r>
              <a:rPr lang="en-US" b="1" dirty="0" smtClean="0"/>
              <a:t>Avoid cost shifts </a:t>
            </a:r>
            <a:r>
              <a:rPr lang="mr-IN" dirty="0" smtClean="0"/>
              <a:t>–</a:t>
            </a:r>
            <a:r>
              <a:rPr lang="en-US" dirty="0" smtClean="0"/>
              <a:t> one state shouldn’t bear costs of another’s subsidy</a:t>
            </a:r>
          </a:p>
          <a:p>
            <a:pPr marL="681038" lvl="1" indent="-342900">
              <a:buFont typeface="+mj-lt"/>
              <a:buAutoNum type="arabicPeriod"/>
            </a:pPr>
            <a:r>
              <a:rPr lang="en-US" b="1" dirty="0" smtClean="0"/>
              <a:t>Transparent, market-based approach </a:t>
            </a:r>
            <a:r>
              <a:rPr lang="mr-IN" dirty="0" smtClean="0"/>
              <a:t>–</a:t>
            </a:r>
            <a:r>
              <a:rPr lang="en-US" dirty="0" smtClean="0"/>
              <a:t> extend, rather than upend, established markets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8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Achieving State Policy in Markets</a:t>
            </a:r>
            <a:br>
              <a:rPr lang="en-US" dirty="0" smtClean="0"/>
            </a:br>
            <a:r>
              <a:rPr lang="en-US" i="1" dirty="0" smtClean="0"/>
              <a:t>Personae Dramatis </a:t>
            </a:r>
            <a:r>
              <a:rPr lang="en-US" dirty="0" smtClean="0"/>
              <a:t>in constrained policy space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078375"/>
              </p:ext>
            </p:extLst>
          </p:nvPr>
        </p:nvGraphicFramePr>
        <p:xfrm>
          <a:off x="457200" y="1524000"/>
          <a:ext cx="8229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781-9051-42E7-B3A7-296398EE0D6C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5638800"/>
            <a:ext cx="7162800" cy="685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 smtClean="0"/>
              <a:t>Design advanced by CLF, NextEra and Brookfield after extensive consultation with </a:t>
            </a:r>
            <a:r>
              <a:rPr lang="en-US" smtClean="0"/>
              <a:t>state and ISO-NE officials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8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Dynamic Clean Energy Market (DCEM)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states new tool for achieving policy goals that:</a:t>
            </a:r>
          </a:p>
          <a:p>
            <a:pPr lvl="1"/>
            <a:r>
              <a:rPr lang="en-US" dirty="0" smtClean="0"/>
              <a:t>Uses centralized markets</a:t>
            </a:r>
          </a:p>
          <a:p>
            <a:pPr lvl="1"/>
            <a:r>
              <a:rPr lang="en-US" dirty="0" smtClean="0"/>
              <a:t>Achieves policies at least cost</a:t>
            </a:r>
          </a:p>
          <a:p>
            <a:pPr lvl="1"/>
            <a:r>
              <a:rPr lang="en-US" dirty="0" smtClean="0"/>
              <a:t>Attracts and retains cost-effective resources</a:t>
            </a:r>
          </a:p>
          <a:p>
            <a:pPr lvl="1"/>
            <a:r>
              <a:rPr lang="en-US" dirty="0" smtClean="0"/>
              <a:t>Creates visible, competitive prices</a:t>
            </a:r>
          </a:p>
          <a:p>
            <a:pPr lvl="1"/>
            <a:r>
              <a:rPr lang="en-US" dirty="0" smtClean="0"/>
              <a:t>Fosters broad participation of innovative technologies &amp; resources</a:t>
            </a:r>
          </a:p>
          <a:p>
            <a:pPr lvl="1"/>
            <a:r>
              <a:rPr lang="en-US" dirty="0" smtClean="0"/>
              <a:t>Meets most, if not all, state requirements for clean energy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EAAF-052E-44C1-8CD8-E7BD0D65986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26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DCEM Design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DCEM auction procures the clean energy attribute only</a:t>
            </a:r>
          </a:p>
          <a:p>
            <a:pPr lvl="1"/>
            <a:r>
              <a:rPr lang="en-US" sz="1600" dirty="0" smtClean="0"/>
              <a:t>Clears MWh quantities of Carbon-Linked Incentives to Policy Resources (CLIPR)</a:t>
            </a:r>
          </a:p>
          <a:p>
            <a:r>
              <a:rPr lang="en-US" sz="2000" dirty="0" smtClean="0"/>
              <a:t>Products:</a:t>
            </a:r>
          </a:p>
          <a:p>
            <a:pPr lvl="1"/>
            <a:r>
              <a:rPr lang="en-US" sz="1600" dirty="0" smtClean="0"/>
              <a:t>Base product: generic zero-emitting MWh, new and existing</a:t>
            </a:r>
          </a:p>
          <a:p>
            <a:pPr lvl="1"/>
            <a:r>
              <a:rPr lang="en-US" sz="1600" dirty="0" smtClean="0"/>
              <a:t>Premium product(s): as required to implement specific state policy</a:t>
            </a:r>
          </a:p>
          <a:p>
            <a:r>
              <a:rPr lang="en-US" sz="2000" dirty="0" smtClean="0"/>
              <a:t>States or their agents provide demand bids</a:t>
            </a:r>
            <a:r>
              <a:rPr lang="en-US" sz="2000" dirty="0"/>
              <a:t> </a:t>
            </a:r>
            <a:r>
              <a:rPr lang="en-US" sz="2000" dirty="0" smtClean="0"/>
              <a:t>(price &amp; quantity)</a:t>
            </a:r>
          </a:p>
          <a:p>
            <a:pPr lvl="1"/>
            <a:r>
              <a:rPr lang="en-US" sz="1600" dirty="0" smtClean="0"/>
              <a:t>Cleared quantities must be reoffered for additional nine years</a:t>
            </a:r>
          </a:p>
          <a:p>
            <a:r>
              <a:rPr lang="en-US" sz="2000" dirty="0" smtClean="0"/>
              <a:t>Auction closely precedes base capacity auction</a:t>
            </a:r>
          </a:p>
          <a:p>
            <a:pPr lvl="1"/>
            <a:r>
              <a:rPr lang="en-US" sz="1600" dirty="0" smtClean="0"/>
              <a:t>Expected clean energy revenues are “in market” for MOPR</a:t>
            </a:r>
          </a:p>
          <a:p>
            <a:r>
              <a:rPr lang="en-US" sz="2000" dirty="0" smtClean="0"/>
              <a:t>New CLIPR improves </a:t>
            </a:r>
            <a:r>
              <a:rPr lang="en-US" sz="2000" dirty="0"/>
              <a:t>on existing REC </a:t>
            </a:r>
            <a:r>
              <a:rPr lang="en-US" sz="2000" dirty="0" smtClean="0"/>
              <a:t>products:</a:t>
            </a:r>
            <a:endParaRPr lang="en-US" sz="2000" dirty="0"/>
          </a:p>
          <a:p>
            <a:pPr lvl="1"/>
            <a:r>
              <a:rPr lang="en-US" sz="1600" dirty="0"/>
              <a:t>Consistent definition across region (for “base” product)</a:t>
            </a:r>
          </a:p>
          <a:p>
            <a:pPr lvl="1"/>
            <a:r>
              <a:rPr lang="en-US" sz="1600" dirty="0"/>
              <a:t>Link hourly payment to carbon reduction</a:t>
            </a:r>
          </a:p>
          <a:p>
            <a:pPr lvl="1"/>
            <a:r>
              <a:rPr lang="en-US" sz="1600" dirty="0" smtClean="0"/>
              <a:t>Potential for multi-year </a:t>
            </a:r>
            <a:r>
              <a:rPr lang="en-US" sz="1600" dirty="0"/>
              <a:t>contract for new </a:t>
            </a:r>
            <a:r>
              <a:rPr lang="en-US" sz="1600" dirty="0" smtClean="0"/>
              <a:t>resources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EAAF-052E-44C1-8CD8-E7BD0D65986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885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DCEM mimics carbon price for policy resources</a:t>
            </a:r>
            <a:br>
              <a:rPr lang="en-US" dirty="0" smtClean="0"/>
            </a:br>
            <a:r>
              <a:rPr lang="en-US" sz="1600" dirty="0" smtClean="0"/>
              <a:t>CLIPR refines traditional REC payment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Illustrative REC payments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Flat payments in every hour</a:t>
            </a:r>
          </a:p>
          <a:p>
            <a:r>
              <a:rPr lang="en-US" dirty="0" smtClean="0"/>
              <a:t>Added incentive to offer negative energy prices, even during periods with excess energy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Illustrative CLIPR payments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r>
              <a:rPr lang="en-US" sz="1600" dirty="0" smtClean="0"/>
              <a:t>Payments scale in proportion to CO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emissions of marginal energy units</a:t>
            </a:r>
          </a:p>
          <a:p>
            <a:r>
              <a:rPr lang="en-US" sz="1600" dirty="0" smtClean="0"/>
              <a:t>Incentive to produce clean energy </a:t>
            </a:r>
            <a:r>
              <a:rPr lang="en-US" sz="1600" b="1" dirty="0" smtClean="0"/>
              <a:t>when </a:t>
            </a:r>
            <a:r>
              <a:rPr lang="en-US" sz="1600" dirty="0" smtClean="0"/>
              <a:t>and </a:t>
            </a:r>
            <a:r>
              <a:rPr lang="en-US" sz="1600" b="1" dirty="0" smtClean="0"/>
              <a:t>where</a:t>
            </a:r>
            <a:r>
              <a:rPr lang="en-US" sz="1600" dirty="0" smtClean="0"/>
              <a:t> it avoids the most CO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emissions</a:t>
            </a:r>
          </a:p>
          <a:p>
            <a:r>
              <a:rPr lang="en-US" sz="1600" dirty="0" smtClean="0"/>
              <a:t>No added incentive to offer at negative prices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EAAF-052E-44C1-8CD8-E7BD0D65986B}" type="slidenum">
              <a:rPr lang="en-US" smtClean="0"/>
              <a:t>9</a:t>
            </a:fld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96" y="1905000"/>
            <a:ext cx="4340504" cy="260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917" y="1905000"/>
            <a:ext cx="4340504" cy="260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40664" y="2743200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50B3CF"/>
                </a:solidFill>
              </a:rPr>
              <a:t>REC </a:t>
            </a:r>
            <a:br>
              <a:rPr lang="en-US" sz="1200" dirty="0" smtClean="0">
                <a:solidFill>
                  <a:srgbClr val="50B3CF"/>
                </a:solidFill>
              </a:rPr>
            </a:br>
            <a:r>
              <a:rPr lang="en-US" sz="1200" dirty="0" smtClean="0">
                <a:solidFill>
                  <a:srgbClr val="50B3CF"/>
                </a:solidFill>
              </a:rPr>
              <a:t>payments</a:t>
            </a:r>
            <a:endParaRPr lang="en-US" sz="1200" dirty="0">
              <a:solidFill>
                <a:srgbClr val="50B3C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3272135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>
                <a:solidFill>
                  <a:srgbClr val="50B3CF"/>
                </a:solidFill>
              </a:rPr>
              <a:t>CLIPR</a:t>
            </a:r>
            <a:br>
              <a:rPr lang="en-US" sz="1200" smtClean="0">
                <a:solidFill>
                  <a:srgbClr val="50B3CF"/>
                </a:solidFill>
              </a:rPr>
            </a:br>
            <a:r>
              <a:rPr lang="en-US" sz="1200" smtClean="0">
                <a:solidFill>
                  <a:srgbClr val="50B3CF"/>
                </a:solidFill>
              </a:rPr>
              <a:t>payments</a:t>
            </a:r>
            <a:endParaRPr lang="en-US" sz="1200">
              <a:solidFill>
                <a:srgbClr val="50B3C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43325" y="2286000"/>
            <a:ext cx="1257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C00000"/>
                </a:solidFill>
              </a:rPr>
              <a:t>Marginal CO</a:t>
            </a:r>
            <a:r>
              <a:rPr lang="en-US" sz="1400" baseline="-25000" smtClean="0">
                <a:solidFill>
                  <a:srgbClr val="C00000"/>
                </a:solidFill>
              </a:rPr>
              <a:t>2</a:t>
            </a:r>
            <a:endParaRPr lang="en-US" sz="140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emissions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2296180"/>
            <a:ext cx="1257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C00000"/>
                </a:solidFill>
              </a:rPr>
              <a:t>Marginal CO</a:t>
            </a:r>
            <a:r>
              <a:rPr lang="en-US" sz="1400" baseline="-25000" smtClean="0">
                <a:solidFill>
                  <a:srgbClr val="C00000"/>
                </a:solidFill>
              </a:rPr>
              <a:t>2</a:t>
            </a:r>
            <a:endParaRPr lang="en-US" sz="1400">
              <a:solidFill>
                <a:srgbClr val="C00000"/>
              </a:solidFill>
            </a:endParaRPr>
          </a:p>
          <a:p>
            <a:r>
              <a:rPr lang="en-US" sz="1400" dirty="0" smtClean="0">
                <a:solidFill>
                  <a:srgbClr val="C00000"/>
                </a:solidFill>
              </a:rPr>
              <a:t>emissions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00500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CRA standard">
      <a:dk1>
        <a:srgbClr val="000000"/>
      </a:dk1>
      <a:lt1>
        <a:srgbClr val="FFFFFF"/>
      </a:lt1>
      <a:dk2>
        <a:srgbClr val="C0C0C0"/>
      </a:dk2>
      <a:lt2>
        <a:srgbClr val="ED8903"/>
      </a:lt2>
      <a:accent1>
        <a:srgbClr val="0073AE"/>
      </a:accent1>
      <a:accent2>
        <a:srgbClr val="A0CBED"/>
      </a:accent2>
      <a:accent3>
        <a:srgbClr val="B2BB1E"/>
      </a:accent3>
      <a:accent4>
        <a:srgbClr val="717074"/>
      </a:accent4>
      <a:accent5>
        <a:srgbClr val="FAC805"/>
      </a:accent5>
      <a:accent6>
        <a:srgbClr val="39893C"/>
      </a:accent6>
      <a:hlink>
        <a:srgbClr val="50B3CF"/>
      </a:hlink>
      <a:folHlink>
        <a:srgbClr val="791D7E"/>
      </a:folHlink>
    </a:clrScheme>
    <a:fontScheme name="C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44D92C37C8C349B533F3A8B1033F2C" ma:contentTypeVersion="6" ma:contentTypeDescription="Create a new document." ma:contentTypeScope="" ma:versionID="f324c080c488366edb8281750363044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74b5a4020cc0417531245af4bd9469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FE4A56-E489-4A63-909F-861EE56679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55B36E-69A0-4C14-83A2-AA2369A7D740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F4B04F7-1421-4F8A-8B48-60C8EED779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CRA_StandardTemplate</Template>
  <TotalTime>4410</TotalTime>
  <Words>656</Words>
  <Application>Microsoft Macintosh PowerPoint</Application>
  <PresentationFormat>On-screen Show (4:3)</PresentationFormat>
  <Paragraphs>143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Blank</vt:lpstr>
      <vt:lpstr>Accommodate or Achieve?  Integrating Markets and Public Policy in New England</vt:lpstr>
      <vt:lpstr>Disconnects between RTO markets and state policy goals</vt:lpstr>
      <vt:lpstr>Achieving state policies is critical to market health</vt:lpstr>
      <vt:lpstr>NEPOOL IMAPP Process Integrating Markets and Public Policy</vt:lpstr>
      <vt:lpstr>ISO-NE’s “Accommodate” solution: CASPR Competitive Auctions with Subsidized Policy Resources </vt:lpstr>
      <vt:lpstr>Achieving State Policy in Markets Personae Dramatis in constrained policy space</vt:lpstr>
      <vt:lpstr>Goals of Dynamic Clean Energy Market (DCEM) design</vt:lpstr>
      <vt:lpstr>DCEM Design Concept</vt:lpstr>
      <vt:lpstr>DCEM mimics carbon price for policy resources CLIPR refines traditional REC payment</vt:lpstr>
      <vt:lpstr>Different CLIPR payments enhance opportunities for storage</vt:lpstr>
      <vt:lpstr>DCEM compared to carbon pricing</vt:lpstr>
      <vt:lpstr>Next steps in New England for  Dynamic Clean Energy Market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Accommodate or Achieve?  Integrating Markets and Public Policy in New England</dc:title>
  <dc:creator>Robert Stoddard</dc:creator>
  <cp:lastModifiedBy>Susan Rivo</cp:lastModifiedBy>
  <cp:revision>31</cp:revision>
  <cp:lastPrinted>2017-05-31T16:28:11Z</cp:lastPrinted>
  <dcterms:created xsi:type="dcterms:W3CDTF">2017-05-27T20:44:07Z</dcterms:created>
  <dcterms:modified xsi:type="dcterms:W3CDTF">2017-05-31T17:07:52Z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0x010100D744D92C37C8C349B533F3A8B1033F2C</vt:lpwstr>
  </property>
  <property fmtid="{D5CDD505-2E9C-101B-9397-08002B2CF9AE}" pid="3" name="FileLeafRef">
    <vt:lpwstr>CRA_StandardTemplate.potx</vt:lpwstr>
  </property>
</Properties>
</file>